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21"/>
  </p:notesMasterIdLst>
  <p:sldIdLst>
    <p:sldId id="256" r:id="rId2"/>
    <p:sldId id="259" r:id="rId3"/>
    <p:sldId id="265" r:id="rId4"/>
    <p:sldId id="274" r:id="rId5"/>
    <p:sldId id="281" r:id="rId6"/>
    <p:sldId id="278" r:id="rId7"/>
    <p:sldId id="279" r:id="rId8"/>
    <p:sldId id="275" r:id="rId9"/>
    <p:sldId id="264" r:id="rId10"/>
    <p:sldId id="276" r:id="rId11"/>
    <p:sldId id="266" r:id="rId12"/>
    <p:sldId id="267" r:id="rId13"/>
    <p:sldId id="268" r:id="rId14"/>
    <p:sldId id="280" r:id="rId15"/>
    <p:sldId id="270" r:id="rId16"/>
    <p:sldId id="271" r:id="rId17"/>
    <p:sldId id="272" r:id="rId18"/>
    <p:sldId id="273" r:id="rId19"/>
    <p:sldId id="277" r:id="rId20"/>
  </p:sldIdLst>
  <p:sldSz cx="12192000" cy="6858000"/>
  <p:notesSz cx="6858000" cy="9144000"/>
  <p:embeddedFontLst>
    <p:embeddedFont>
      <p:font typeface="Geologica" pitchFamily="2" charset="0"/>
      <p:regular r:id="rId22"/>
      <p:bold r:id="rId23"/>
    </p:embeddedFont>
    <p:embeddedFont>
      <p:font typeface="Geologica ExtraLight" pitchFamily="2" charset="0"/>
      <p:regular r:id="rId24"/>
      <p:bold r:id="rId25"/>
    </p:embeddedFont>
    <p:embeddedFont>
      <p:font typeface="Geologica Light" pitchFamily="2" charset="0"/>
      <p:regular r:id="rId26"/>
      <p:bold r:id="rId27"/>
    </p:embeddedFont>
    <p:embeddedFont>
      <p:font typeface="Geologica Medium" pitchFamily="2"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4488" userDrawn="1">
          <p15:clr>
            <a:srgbClr val="A4A3A4"/>
          </p15:clr>
        </p15:guide>
        <p15:guide id="3" orient="horz" pos="35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841"/>
    <a:srgbClr val="265BA1"/>
    <a:srgbClr val="003E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75" autoAdjust="0"/>
    <p:restoredTop sz="94674"/>
  </p:normalViewPr>
  <p:slideViewPr>
    <p:cSldViewPr snapToGrid="0">
      <p:cViewPr varScale="1">
        <p:scale>
          <a:sx n="90" d="100"/>
          <a:sy n="90" d="100"/>
        </p:scale>
        <p:origin x="632" y="184"/>
      </p:cViewPr>
      <p:guideLst>
        <p:guide orient="horz" pos="648"/>
        <p:guide pos="4488"/>
        <p:guide orient="horz" pos="3552"/>
      </p:guideLst>
    </p:cSldViewPr>
  </p:slideViewPr>
  <p:notesTextViewPr>
    <p:cViewPr>
      <p:scale>
        <a:sx n="1" d="1"/>
        <a:sy n="1" d="1"/>
      </p:scale>
      <p:origin x="0" y="0"/>
    </p:cViewPr>
  </p:notesTextViewPr>
  <p:sorterViewPr>
    <p:cViewPr>
      <p:scale>
        <a:sx n="170" d="100"/>
        <a:sy n="170" d="100"/>
      </p:scale>
      <p:origin x="0" y="-77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90689-37A8-4C25-9086-AD20DE5DD24D}" type="datetimeFigureOut">
              <a:rPr lang="en-US" smtClean="0"/>
              <a:t>5/8/25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B32C2-211B-464F-BC1F-4E029A1B29C5}" type="slidenum">
              <a:rPr lang="en-US" smtClean="0"/>
              <a:t>‹#›</a:t>
            </a:fld>
            <a:endParaRPr lang="en-US"/>
          </a:p>
        </p:txBody>
      </p:sp>
    </p:spTree>
    <p:extLst>
      <p:ext uri="{BB962C8B-B14F-4D97-AF65-F5344CB8AC3E}">
        <p14:creationId xmlns:p14="http://schemas.microsoft.com/office/powerpoint/2010/main" val="825044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B32C2-211B-464F-BC1F-4E029A1B29C5}" type="slidenum">
              <a:rPr lang="en-US" smtClean="0"/>
              <a:t>1</a:t>
            </a:fld>
            <a:endParaRPr lang="en-US"/>
          </a:p>
        </p:txBody>
      </p:sp>
    </p:spTree>
    <p:extLst>
      <p:ext uri="{BB962C8B-B14F-4D97-AF65-F5344CB8AC3E}">
        <p14:creationId xmlns:p14="http://schemas.microsoft.com/office/powerpoint/2010/main" val="200861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5"/>
          </p:nvPr>
        </p:nvSpPr>
        <p:spPr/>
        <p:txBody>
          <a:bodyPr/>
          <a:lstStyle/>
          <a:p>
            <a:fld id="{85AB32C2-211B-464F-BC1F-4E029A1B29C5}" type="slidenum">
              <a:rPr lang="en-US" smtClean="0"/>
              <a:t>2</a:t>
            </a:fld>
            <a:endParaRPr lang="en-US"/>
          </a:p>
        </p:txBody>
      </p:sp>
    </p:spTree>
    <p:extLst>
      <p:ext uri="{BB962C8B-B14F-4D97-AF65-F5344CB8AC3E}">
        <p14:creationId xmlns:p14="http://schemas.microsoft.com/office/powerpoint/2010/main" val="4012430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a:t>
            </a:r>
          </a:p>
        </p:txBody>
      </p:sp>
      <p:sp>
        <p:nvSpPr>
          <p:cNvPr id="4" name="Slide Number Placeholder 3"/>
          <p:cNvSpPr>
            <a:spLocks noGrp="1"/>
          </p:cNvSpPr>
          <p:nvPr>
            <p:ph type="sldNum" sz="quarter" idx="5"/>
          </p:nvPr>
        </p:nvSpPr>
        <p:spPr/>
        <p:txBody>
          <a:bodyPr/>
          <a:lstStyle/>
          <a:p>
            <a:fld id="{85AB32C2-211B-464F-BC1F-4E029A1B29C5}" type="slidenum">
              <a:rPr lang="en-US" smtClean="0"/>
              <a:t>3</a:t>
            </a:fld>
            <a:endParaRPr lang="en-US"/>
          </a:p>
        </p:txBody>
      </p:sp>
    </p:spTree>
    <p:extLst>
      <p:ext uri="{BB962C8B-B14F-4D97-AF65-F5344CB8AC3E}">
        <p14:creationId xmlns:p14="http://schemas.microsoft.com/office/powerpoint/2010/main" val="250424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B32C2-211B-464F-BC1F-4E029A1B29C5}" type="slidenum">
              <a:rPr lang="en-US" smtClean="0"/>
              <a:t>4</a:t>
            </a:fld>
            <a:endParaRPr lang="en-US"/>
          </a:p>
        </p:txBody>
      </p:sp>
    </p:spTree>
    <p:extLst>
      <p:ext uri="{BB962C8B-B14F-4D97-AF65-F5344CB8AC3E}">
        <p14:creationId xmlns:p14="http://schemas.microsoft.com/office/powerpoint/2010/main" val="408655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B32C2-211B-464F-BC1F-4E029A1B29C5}" type="slidenum">
              <a:rPr lang="en-US" smtClean="0"/>
              <a:t>15</a:t>
            </a:fld>
            <a:endParaRPr lang="en-US"/>
          </a:p>
        </p:txBody>
      </p:sp>
    </p:spTree>
    <p:extLst>
      <p:ext uri="{BB962C8B-B14F-4D97-AF65-F5344CB8AC3E}">
        <p14:creationId xmlns:p14="http://schemas.microsoft.com/office/powerpoint/2010/main" val="1423679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low angle view of a building&#10;&#10;AI-generated content may be incorrect.">
            <a:extLst>
              <a:ext uri="{FF2B5EF4-FFF2-40B4-BE49-F238E27FC236}">
                <a16:creationId xmlns:a16="http://schemas.microsoft.com/office/drawing/2014/main" id="{03387237-B5FE-25C2-FDB1-B0F777BCE4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845BAC17-CB8E-F57F-E39F-4A451151BE44}"/>
              </a:ext>
            </a:extLst>
          </p:cNvPr>
          <p:cNvSpPr>
            <a:spLocks noGrp="1"/>
          </p:cNvSpPr>
          <p:nvPr>
            <p:ph type="ctrTitle"/>
          </p:nvPr>
        </p:nvSpPr>
        <p:spPr>
          <a:xfrm>
            <a:off x="657225" y="1166423"/>
            <a:ext cx="9144000" cy="1867976"/>
          </a:xfrm>
        </p:spPr>
        <p:txBody>
          <a:bodyPr anchor="b"/>
          <a:lstStyle>
            <a:lvl1pPr algn="l">
              <a:defRPr sz="6000">
                <a:solidFill>
                  <a:schemeClr val="tx2"/>
                </a:solidFill>
                <a:latin typeface="Geologica"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18BEC982-A297-B35F-5A8C-A0D09C05D246}"/>
              </a:ext>
            </a:extLst>
          </p:cNvPr>
          <p:cNvSpPr>
            <a:spLocks noGrp="1"/>
          </p:cNvSpPr>
          <p:nvPr>
            <p:ph type="subTitle" idx="1"/>
          </p:nvPr>
        </p:nvSpPr>
        <p:spPr>
          <a:xfrm>
            <a:off x="657225" y="679083"/>
            <a:ext cx="9144000" cy="399691"/>
          </a:xfrm>
        </p:spPr>
        <p:txBody>
          <a:bodyPr/>
          <a:lstStyle>
            <a:lvl1pPr marL="0" indent="0" algn="l">
              <a:buNone/>
              <a:defRPr sz="2400">
                <a:solidFill>
                  <a:schemeClr val="accent2"/>
                </a:solidFill>
                <a:latin typeface="Geolog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Graphic 9">
            <a:extLst>
              <a:ext uri="{FF2B5EF4-FFF2-40B4-BE49-F238E27FC236}">
                <a16:creationId xmlns:a16="http://schemas.microsoft.com/office/drawing/2014/main" id="{92456510-56B3-7D92-C2B1-4F40B117C2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7225" y="6015368"/>
            <a:ext cx="2322577" cy="327097"/>
          </a:xfrm>
          <a:prstGeom prst="rect">
            <a:avLst/>
          </a:prstGeom>
        </p:spPr>
      </p:pic>
    </p:spTree>
    <p:extLst>
      <p:ext uri="{BB962C8B-B14F-4D97-AF65-F5344CB8AC3E}">
        <p14:creationId xmlns:p14="http://schemas.microsoft.com/office/powerpoint/2010/main" val="3186152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8A116-0B3E-5DA1-6B16-AF6B63AD1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FD3663-29FB-12D7-0135-1E3D82E7E1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2176E0-2CB4-AD01-96B8-DD8FFAE8A5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16D1E5-87D9-12B4-EE61-4ADAF8873DF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BE276DC-636C-BFC5-2DA5-4DC486EA900E}"/>
              </a:ext>
            </a:extLst>
          </p:cNvPr>
          <p:cNvSpPr>
            <a:spLocks noGrp="1"/>
          </p:cNvSpPr>
          <p:nvPr>
            <p:ph type="ftr" sz="quarter" idx="11"/>
          </p:nvPr>
        </p:nvSpPr>
        <p:spPr/>
        <p:txBody>
          <a:bodyPr/>
          <a:lstStyle/>
          <a:p>
            <a:r>
              <a:rPr lang="en-US"/>
              <a:t>Class Valuation | Proprietary &amp; Confidential</a:t>
            </a:r>
          </a:p>
        </p:txBody>
      </p:sp>
      <p:sp>
        <p:nvSpPr>
          <p:cNvPr id="7" name="Slide Number Placeholder 6">
            <a:extLst>
              <a:ext uri="{FF2B5EF4-FFF2-40B4-BE49-F238E27FC236}">
                <a16:creationId xmlns:a16="http://schemas.microsoft.com/office/drawing/2014/main" id="{82F005C0-D5F0-8EF5-954B-3BA801B2A25C}"/>
              </a:ext>
            </a:extLst>
          </p:cNvPr>
          <p:cNvSpPr>
            <a:spLocks noGrp="1"/>
          </p:cNvSpPr>
          <p:nvPr>
            <p:ph type="sldNum" sz="quarter" idx="12"/>
          </p:nvPr>
        </p:nvSpPr>
        <p:spPr/>
        <p:txBody>
          <a:bodyPr/>
          <a:lstStyle/>
          <a:p>
            <a:fld id="{A171EFB7-B5DA-4DCB-BD71-FD0BC66714E1}" type="slidenum">
              <a:rPr lang="en-US" smtClean="0"/>
              <a:t>‹#›</a:t>
            </a:fld>
            <a:endParaRPr lang="en-US"/>
          </a:p>
        </p:txBody>
      </p:sp>
    </p:spTree>
    <p:extLst>
      <p:ext uri="{BB962C8B-B14F-4D97-AF65-F5344CB8AC3E}">
        <p14:creationId xmlns:p14="http://schemas.microsoft.com/office/powerpoint/2010/main" val="379806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1E53-5B02-A45B-29A8-61B61BE5AF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0A0A4-1252-74AB-3804-FE845943EE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9737BE-A106-673B-11EC-FA5985A08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5ADB4-769C-9AB3-AF11-B6E3C6B544B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10D06D3-7506-FF32-71B0-B26D73A0FB67}"/>
              </a:ext>
            </a:extLst>
          </p:cNvPr>
          <p:cNvSpPr>
            <a:spLocks noGrp="1"/>
          </p:cNvSpPr>
          <p:nvPr>
            <p:ph type="ftr" sz="quarter" idx="11"/>
          </p:nvPr>
        </p:nvSpPr>
        <p:spPr/>
        <p:txBody>
          <a:bodyPr/>
          <a:lstStyle/>
          <a:p>
            <a:r>
              <a:rPr lang="en-US"/>
              <a:t>Class Valuation | Proprietary &amp; Confidential</a:t>
            </a:r>
          </a:p>
        </p:txBody>
      </p:sp>
      <p:sp>
        <p:nvSpPr>
          <p:cNvPr id="7" name="Slide Number Placeholder 6">
            <a:extLst>
              <a:ext uri="{FF2B5EF4-FFF2-40B4-BE49-F238E27FC236}">
                <a16:creationId xmlns:a16="http://schemas.microsoft.com/office/drawing/2014/main" id="{75D69FD9-1298-8543-8AC8-94409CA0D24E}"/>
              </a:ext>
            </a:extLst>
          </p:cNvPr>
          <p:cNvSpPr>
            <a:spLocks noGrp="1"/>
          </p:cNvSpPr>
          <p:nvPr>
            <p:ph type="sldNum" sz="quarter" idx="12"/>
          </p:nvPr>
        </p:nvSpPr>
        <p:spPr/>
        <p:txBody>
          <a:bodyPr/>
          <a:lstStyle/>
          <a:p>
            <a:fld id="{A171EFB7-B5DA-4DCB-BD71-FD0BC66714E1}" type="slidenum">
              <a:rPr lang="en-US" smtClean="0"/>
              <a:t>‹#›</a:t>
            </a:fld>
            <a:endParaRPr lang="en-US"/>
          </a:p>
        </p:txBody>
      </p:sp>
    </p:spTree>
    <p:extLst>
      <p:ext uri="{BB962C8B-B14F-4D97-AF65-F5344CB8AC3E}">
        <p14:creationId xmlns:p14="http://schemas.microsoft.com/office/powerpoint/2010/main" val="1112625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0C2CC-CA64-D653-F988-4F7C88C9F9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1F6ACF-37B0-E55B-84C5-C12D4629C6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AA41A1-56EE-BD78-4496-97C47BCA72D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4DD2C81-F09C-FE4D-0B9B-58B96D354040}"/>
              </a:ext>
            </a:extLst>
          </p:cNvPr>
          <p:cNvSpPr>
            <a:spLocks noGrp="1"/>
          </p:cNvSpPr>
          <p:nvPr>
            <p:ph type="ftr" sz="quarter" idx="11"/>
          </p:nvPr>
        </p:nvSpPr>
        <p:spPr/>
        <p:txBody>
          <a:bodyPr/>
          <a:lstStyle/>
          <a:p>
            <a:r>
              <a:rPr lang="en-US"/>
              <a:t>Class Valuation | Proprietary &amp; Confidential</a:t>
            </a:r>
          </a:p>
        </p:txBody>
      </p:sp>
      <p:sp>
        <p:nvSpPr>
          <p:cNvPr id="6" name="Slide Number Placeholder 5">
            <a:extLst>
              <a:ext uri="{FF2B5EF4-FFF2-40B4-BE49-F238E27FC236}">
                <a16:creationId xmlns:a16="http://schemas.microsoft.com/office/drawing/2014/main" id="{E2261282-B673-CB8E-6082-259EC4C1FF7A}"/>
              </a:ext>
            </a:extLst>
          </p:cNvPr>
          <p:cNvSpPr>
            <a:spLocks noGrp="1"/>
          </p:cNvSpPr>
          <p:nvPr>
            <p:ph type="sldNum" sz="quarter" idx="12"/>
          </p:nvPr>
        </p:nvSpPr>
        <p:spPr/>
        <p:txBody>
          <a:bodyPr/>
          <a:lstStyle/>
          <a:p>
            <a:fld id="{A171EFB7-B5DA-4DCB-BD71-FD0BC66714E1}" type="slidenum">
              <a:rPr lang="en-US" smtClean="0"/>
              <a:t>‹#›</a:t>
            </a:fld>
            <a:endParaRPr lang="en-US"/>
          </a:p>
        </p:txBody>
      </p:sp>
    </p:spTree>
    <p:extLst>
      <p:ext uri="{BB962C8B-B14F-4D97-AF65-F5344CB8AC3E}">
        <p14:creationId xmlns:p14="http://schemas.microsoft.com/office/powerpoint/2010/main" val="735174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BC6DB4-C6EE-3B1C-6C97-B0AEA15310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F7CC52-68A7-CCB5-3630-3B8D472F46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3AA1E-17D4-F98B-E6F3-E328BF54F74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1071570-5C5A-C27A-C0B2-7BD2BBDA764F}"/>
              </a:ext>
            </a:extLst>
          </p:cNvPr>
          <p:cNvSpPr>
            <a:spLocks noGrp="1"/>
          </p:cNvSpPr>
          <p:nvPr>
            <p:ph type="ftr" sz="quarter" idx="11"/>
          </p:nvPr>
        </p:nvSpPr>
        <p:spPr/>
        <p:txBody>
          <a:bodyPr/>
          <a:lstStyle/>
          <a:p>
            <a:r>
              <a:rPr lang="en-US"/>
              <a:t>Class Valuation | Proprietary &amp; Confidential</a:t>
            </a:r>
          </a:p>
        </p:txBody>
      </p:sp>
      <p:sp>
        <p:nvSpPr>
          <p:cNvPr id="6" name="Slide Number Placeholder 5">
            <a:extLst>
              <a:ext uri="{FF2B5EF4-FFF2-40B4-BE49-F238E27FC236}">
                <a16:creationId xmlns:a16="http://schemas.microsoft.com/office/drawing/2014/main" id="{720E8271-C033-DCFA-0511-8E1882215CD3}"/>
              </a:ext>
            </a:extLst>
          </p:cNvPr>
          <p:cNvSpPr>
            <a:spLocks noGrp="1"/>
          </p:cNvSpPr>
          <p:nvPr>
            <p:ph type="sldNum" sz="quarter" idx="12"/>
          </p:nvPr>
        </p:nvSpPr>
        <p:spPr/>
        <p:txBody>
          <a:bodyPr/>
          <a:lstStyle/>
          <a:p>
            <a:fld id="{A171EFB7-B5DA-4DCB-BD71-FD0BC66714E1}" type="slidenum">
              <a:rPr lang="en-US" smtClean="0"/>
              <a:t>‹#›</a:t>
            </a:fld>
            <a:endParaRPr lang="en-US"/>
          </a:p>
        </p:txBody>
      </p:sp>
    </p:spTree>
    <p:extLst>
      <p:ext uri="{BB962C8B-B14F-4D97-AF65-F5344CB8AC3E}">
        <p14:creationId xmlns:p14="http://schemas.microsoft.com/office/powerpoint/2010/main" val="3405685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6F9515-E7FD-C67B-7735-A4F31AF3B316}"/>
              </a:ext>
            </a:extLst>
          </p:cNvPr>
          <p:cNvSpPr>
            <a:spLocks noGrp="1"/>
          </p:cNvSpPr>
          <p:nvPr>
            <p:ph idx="1"/>
          </p:nvPr>
        </p:nvSpPr>
        <p:spPr>
          <a:xfrm>
            <a:off x="835751" y="3428999"/>
            <a:ext cx="7993617" cy="1742769"/>
          </a:xfrm>
        </p:spPr>
        <p:txBody>
          <a:bodyPr tIns="182880">
            <a:normAutofit/>
          </a:bodyPr>
          <a:lstStyle>
            <a:lvl1pPr marL="0" indent="0">
              <a:buFontTx/>
              <a:buNone/>
              <a:defRPr sz="1800">
                <a:solidFill>
                  <a:schemeClr val="accent1"/>
                </a:solidFill>
              </a:defRPr>
            </a:lvl1pPr>
            <a:lvl2pPr marL="457200" indent="0">
              <a:buFontTx/>
              <a:buNone/>
              <a:defRPr sz="1800">
                <a:solidFill>
                  <a:schemeClr val="accent1"/>
                </a:solidFill>
              </a:defRPr>
            </a:lvl2pPr>
            <a:lvl3pPr marL="914400" indent="0">
              <a:buFontTx/>
              <a:buNone/>
              <a:defRPr sz="1800">
                <a:solidFill>
                  <a:schemeClr val="accent1"/>
                </a:solidFill>
              </a:defRPr>
            </a:lvl3pPr>
            <a:lvl4pPr marL="1371600" indent="0">
              <a:buFontTx/>
              <a:buNone/>
              <a:defRPr sz="1800">
                <a:solidFill>
                  <a:schemeClr val="accent1"/>
                </a:solidFill>
              </a:defRPr>
            </a:lvl4pPr>
            <a:lvl5pPr marL="1828800" indent="0">
              <a:buFontTx/>
              <a:buNone/>
              <a:defRPr sz="18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07DFD09-6305-7EC3-9BDF-1F7FAC717590}"/>
              </a:ext>
            </a:extLst>
          </p:cNvPr>
          <p:cNvSpPr>
            <a:spLocks noGrp="1"/>
          </p:cNvSpPr>
          <p:nvPr>
            <p:ph type="ftr" sz="quarter" idx="11"/>
          </p:nvPr>
        </p:nvSpPr>
        <p:spPr>
          <a:xfrm>
            <a:off x="4038600" y="6356348"/>
            <a:ext cx="4114800" cy="365125"/>
          </a:xfrm>
        </p:spPr>
        <p:txBody>
          <a:bodyPr/>
          <a:lstStyle>
            <a:lvl1pPr>
              <a:defRPr sz="600"/>
            </a:lvl1pPr>
          </a:lstStyle>
          <a:p>
            <a:r>
              <a:rPr lang="en-US"/>
              <a:t>Class Valuation | Proprietary &amp; Confidential</a:t>
            </a:r>
            <a:endParaRPr lang="en-US" dirty="0"/>
          </a:p>
        </p:txBody>
      </p:sp>
      <p:sp>
        <p:nvSpPr>
          <p:cNvPr id="6" name="Slide Number Placeholder 5">
            <a:extLst>
              <a:ext uri="{FF2B5EF4-FFF2-40B4-BE49-F238E27FC236}">
                <a16:creationId xmlns:a16="http://schemas.microsoft.com/office/drawing/2014/main" id="{D4935562-2DBA-A2B1-58A9-D598255B28E2}"/>
              </a:ext>
            </a:extLst>
          </p:cNvPr>
          <p:cNvSpPr>
            <a:spLocks noGrp="1"/>
          </p:cNvSpPr>
          <p:nvPr>
            <p:ph type="sldNum" sz="quarter" idx="12"/>
          </p:nvPr>
        </p:nvSpPr>
        <p:spPr>
          <a:xfrm>
            <a:off x="8610599" y="6356350"/>
            <a:ext cx="2971799" cy="365125"/>
          </a:xfrm>
        </p:spPr>
        <p:txBody>
          <a:bodyPr/>
          <a:lstStyle>
            <a:lvl1pPr>
              <a:defRPr>
                <a:latin typeface="Geologica" pitchFamily="2" charset="0"/>
              </a:defRPr>
            </a:lvl1pPr>
          </a:lstStyle>
          <a:p>
            <a:fld id="{A171EFB7-B5DA-4DCB-BD71-FD0BC66714E1}" type="slidenum">
              <a:rPr lang="en-US" smtClean="0"/>
              <a:pPr/>
              <a:t>‹#›</a:t>
            </a:fld>
            <a:endParaRPr lang="en-US"/>
          </a:p>
        </p:txBody>
      </p:sp>
      <p:sp>
        <p:nvSpPr>
          <p:cNvPr id="8" name="Title 1">
            <a:extLst>
              <a:ext uri="{FF2B5EF4-FFF2-40B4-BE49-F238E27FC236}">
                <a16:creationId xmlns:a16="http://schemas.microsoft.com/office/drawing/2014/main" id="{630D93DC-5099-BB11-1DBD-E12C7F567331}"/>
              </a:ext>
            </a:extLst>
          </p:cNvPr>
          <p:cNvSpPr>
            <a:spLocks noGrp="1"/>
          </p:cNvSpPr>
          <p:nvPr>
            <p:ph type="ctrTitle" hasCustomPrompt="1"/>
          </p:nvPr>
        </p:nvSpPr>
        <p:spPr>
          <a:xfrm>
            <a:off x="657225" y="1294233"/>
            <a:ext cx="8172143" cy="888519"/>
          </a:xfrm>
        </p:spPr>
        <p:txBody>
          <a:bodyPr tIns="0" bIns="0" anchor="b">
            <a:normAutofit/>
          </a:bodyPr>
          <a:lstStyle>
            <a:lvl1pPr algn="l">
              <a:defRPr sz="3200">
                <a:solidFill>
                  <a:schemeClr val="accent1"/>
                </a:solidFill>
                <a:latin typeface="Geologica" pitchFamily="2" charset="0"/>
              </a:defRPr>
            </a:lvl1pPr>
          </a:lstStyle>
          <a:p>
            <a:br>
              <a:rPr lang="en-US" dirty="0"/>
            </a:br>
            <a:br>
              <a:rPr lang="en-US" dirty="0"/>
            </a:br>
            <a:br>
              <a:rPr lang="en-US" dirty="0"/>
            </a:br>
            <a:r>
              <a:rPr lang="en-US" dirty="0"/>
              <a:t>Click to edit Master title style</a:t>
            </a:r>
          </a:p>
        </p:txBody>
      </p:sp>
      <p:sp>
        <p:nvSpPr>
          <p:cNvPr id="9" name="Subtitle 2">
            <a:extLst>
              <a:ext uri="{FF2B5EF4-FFF2-40B4-BE49-F238E27FC236}">
                <a16:creationId xmlns:a16="http://schemas.microsoft.com/office/drawing/2014/main" id="{2B9E45C6-8456-5D17-0E6B-986C90BE02AF}"/>
              </a:ext>
            </a:extLst>
          </p:cNvPr>
          <p:cNvSpPr>
            <a:spLocks noGrp="1"/>
          </p:cNvSpPr>
          <p:nvPr>
            <p:ph type="subTitle" idx="13"/>
          </p:nvPr>
        </p:nvSpPr>
        <p:spPr>
          <a:xfrm>
            <a:off x="657225" y="806893"/>
            <a:ext cx="8172143" cy="399691"/>
          </a:xfrm>
        </p:spPr>
        <p:txBody>
          <a:bodyPr>
            <a:normAutofit/>
          </a:bodyPr>
          <a:lstStyle>
            <a:lvl1pPr marL="0" indent="0" algn="l">
              <a:buNone/>
              <a:defRPr sz="1800">
                <a:solidFill>
                  <a:schemeClr val="accent2"/>
                </a:solidFill>
                <a:latin typeface="Geolog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F4C03659-1EF6-DF2D-CC80-5D47EC59100B}"/>
              </a:ext>
            </a:extLst>
          </p:cNvPr>
          <p:cNvCxnSpPr/>
          <p:nvPr userDrawn="1"/>
        </p:nvCxnSpPr>
        <p:spPr>
          <a:xfrm>
            <a:off x="657225" y="3429000"/>
            <a:ext cx="0" cy="174276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08A3FB2-78B9-AF67-A1FD-3E24088BCEB3}"/>
              </a:ext>
            </a:extLst>
          </p:cNvPr>
          <p:cNvSpPr txBox="1"/>
          <p:nvPr userDrawn="1"/>
        </p:nvSpPr>
        <p:spPr>
          <a:xfrm>
            <a:off x="657225" y="6400412"/>
            <a:ext cx="179100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3131"/>
                </a:solidFill>
                <a:effectLst/>
                <a:uLnTx/>
                <a:uFillTx/>
                <a:latin typeface="Geologica" pitchFamily="2" charset="0"/>
                <a:ea typeface="+mn-ea"/>
                <a:cs typeface="+mn-cs"/>
              </a:rPr>
              <a:t>classvaluation.com</a:t>
            </a:r>
          </a:p>
        </p:txBody>
      </p:sp>
      <p:pic>
        <p:nvPicPr>
          <p:cNvPr id="16" name="Graphic 15">
            <a:extLst>
              <a:ext uri="{FF2B5EF4-FFF2-40B4-BE49-F238E27FC236}">
                <a16:creationId xmlns:a16="http://schemas.microsoft.com/office/drawing/2014/main" id="{DDC473A8-D089-A3C0-9CE1-A7F3208DAF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56421" y="256213"/>
            <a:ext cx="487927" cy="422870"/>
          </a:xfrm>
          <a:prstGeom prst="rect">
            <a:avLst/>
          </a:prstGeom>
        </p:spPr>
      </p:pic>
    </p:spTree>
    <p:extLst>
      <p:ext uri="{BB962C8B-B14F-4D97-AF65-F5344CB8AC3E}">
        <p14:creationId xmlns:p14="http://schemas.microsoft.com/office/powerpoint/2010/main" val="3031035293"/>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6F9515-E7FD-C67B-7735-A4F31AF3B316}"/>
              </a:ext>
            </a:extLst>
          </p:cNvPr>
          <p:cNvSpPr>
            <a:spLocks noGrp="1"/>
          </p:cNvSpPr>
          <p:nvPr>
            <p:ph idx="1"/>
          </p:nvPr>
        </p:nvSpPr>
        <p:spPr>
          <a:xfrm>
            <a:off x="628447" y="2526890"/>
            <a:ext cx="5467553" cy="3164687"/>
          </a:xfrm>
        </p:spPr>
        <p:txBody>
          <a:bodyPr tIns="182880">
            <a:normAutofit/>
          </a:bodyPr>
          <a:lstStyle>
            <a:lvl1pPr marL="0" indent="0">
              <a:buFontTx/>
              <a:buNone/>
              <a:defRPr sz="1800">
                <a:solidFill>
                  <a:schemeClr val="tx2"/>
                </a:solidFill>
              </a:defRPr>
            </a:lvl1pPr>
            <a:lvl2pPr marL="457200" indent="0">
              <a:buFontTx/>
              <a:buNone/>
              <a:defRPr sz="1800">
                <a:solidFill>
                  <a:schemeClr val="tx2"/>
                </a:solidFill>
              </a:defRPr>
            </a:lvl2pPr>
            <a:lvl3pPr marL="914400" indent="0">
              <a:buFontTx/>
              <a:buNone/>
              <a:defRPr sz="1800">
                <a:solidFill>
                  <a:schemeClr val="tx2"/>
                </a:solidFill>
              </a:defRPr>
            </a:lvl3pPr>
            <a:lvl4pPr marL="1371600" indent="0">
              <a:buFontTx/>
              <a:buNone/>
              <a:defRPr sz="1800">
                <a:solidFill>
                  <a:schemeClr val="tx2"/>
                </a:solidFill>
              </a:defRPr>
            </a:lvl4pPr>
            <a:lvl5pPr marL="1828800" indent="0">
              <a:buFontTx/>
              <a:buNone/>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07DFD09-6305-7EC3-9BDF-1F7FAC717590}"/>
              </a:ext>
            </a:extLst>
          </p:cNvPr>
          <p:cNvSpPr>
            <a:spLocks noGrp="1"/>
          </p:cNvSpPr>
          <p:nvPr>
            <p:ph type="ftr" sz="quarter" idx="11"/>
          </p:nvPr>
        </p:nvSpPr>
        <p:spPr>
          <a:xfrm>
            <a:off x="4067378" y="6356350"/>
            <a:ext cx="4114800" cy="365125"/>
          </a:xfrm>
        </p:spPr>
        <p:txBody>
          <a:bodyPr/>
          <a:lstStyle>
            <a:lvl1pPr>
              <a:defRPr sz="600"/>
            </a:lvl1pPr>
          </a:lstStyle>
          <a:p>
            <a:r>
              <a:rPr lang="en-US"/>
              <a:t>Class Valuation | Proprietary &amp; Confidential</a:t>
            </a:r>
            <a:endParaRPr lang="en-US" dirty="0"/>
          </a:p>
        </p:txBody>
      </p:sp>
      <p:sp>
        <p:nvSpPr>
          <p:cNvPr id="6" name="Slide Number Placeholder 5">
            <a:extLst>
              <a:ext uri="{FF2B5EF4-FFF2-40B4-BE49-F238E27FC236}">
                <a16:creationId xmlns:a16="http://schemas.microsoft.com/office/drawing/2014/main" id="{D4935562-2DBA-A2B1-58A9-D598255B28E2}"/>
              </a:ext>
            </a:extLst>
          </p:cNvPr>
          <p:cNvSpPr>
            <a:spLocks noGrp="1"/>
          </p:cNvSpPr>
          <p:nvPr>
            <p:ph type="sldNum" sz="quarter" idx="12"/>
          </p:nvPr>
        </p:nvSpPr>
        <p:spPr>
          <a:xfrm>
            <a:off x="8610599" y="6356350"/>
            <a:ext cx="2971799" cy="365125"/>
          </a:xfrm>
        </p:spPr>
        <p:txBody>
          <a:bodyPr/>
          <a:lstStyle>
            <a:lvl1pPr>
              <a:defRPr>
                <a:latin typeface="Geologica" pitchFamily="2" charset="0"/>
              </a:defRPr>
            </a:lvl1pPr>
          </a:lstStyle>
          <a:p>
            <a:fld id="{A171EFB7-B5DA-4DCB-BD71-FD0BC66714E1}" type="slidenum">
              <a:rPr lang="en-US" smtClean="0"/>
              <a:pPr/>
              <a:t>‹#›</a:t>
            </a:fld>
            <a:endParaRPr lang="en-US"/>
          </a:p>
        </p:txBody>
      </p:sp>
      <p:sp>
        <p:nvSpPr>
          <p:cNvPr id="8" name="Title 1">
            <a:extLst>
              <a:ext uri="{FF2B5EF4-FFF2-40B4-BE49-F238E27FC236}">
                <a16:creationId xmlns:a16="http://schemas.microsoft.com/office/drawing/2014/main" id="{630D93DC-5099-BB11-1DBD-E12C7F567331}"/>
              </a:ext>
            </a:extLst>
          </p:cNvPr>
          <p:cNvSpPr>
            <a:spLocks noGrp="1"/>
          </p:cNvSpPr>
          <p:nvPr>
            <p:ph type="ctrTitle" hasCustomPrompt="1"/>
          </p:nvPr>
        </p:nvSpPr>
        <p:spPr>
          <a:xfrm>
            <a:off x="657225" y="1316194"/>
            <a:ext cx="5467553" cy="888519"/>
          </a:xfrm>
        </p:spPr>
        <p:txBody>
          <a:bodyPr tIns="0" bIns="0" anchor="b">
            <a:normAutofit/>
          </a:bodyPr>
          <a:lstStyle>
            <a:lvl1pPr algn="l">
              <a:defRPr sz="3200">
                <a:solidFill>
                  <a:schemeClr val="tx2"/>
                </a:solidFill>
              </a:defRPr>
            </a:lvl1pPr>
          </a:lstStyle>
          <a:p>
            <a:br>
              <a:rPr lang="en-US" dirty="0"/>
            </a:br>
            <a:br>
              <a:rPr lang="en-US" dirty="0"/>
            </a:br>
            <a:br>
              <a:rPr lang="en-US" dirty="0"/>
            </a:br>
            <a:r>
              <a:rPr lang="en-US" dirty="0"/>
              <a:t>Click to edit Master title style</a:t>
            </a:r>
          </a:p>
        </p:txBody>
      </p:sp>
      <p:sp>
        <p:nvSpPr>
          <p:cNvPr id="9" name="Subtitle 2">
            <a:extLst>
              <a:ext uri="{FF2B5EF4-FFF2-40B4-BE49-F238E27FC236}">
                <a16:creationId xmlns:a16="http://schemas.microsoft.com/office/drawing/2014/main" id="{2B9E45C6-8456-5D17-0E6B-986C90BE02AF}"/>
              </a:ext>
            </a:extLst>
          </p:cNvPr>
          <p:cNvSpPr>
            <a:spLocks noGrp="1"/>
          </p:cNvSpPr>
          <p:nvPr>
            <p:ph type="subTitle" idx="13"/>
          </p:nvPr>
        </p:nvSpPr>
        <p:spPr>
          <a:xfrm>
            <a:off x="657225" y="828854"/>
            <a:ext cx="5467553" cy="399691"/>
          </a:xfrm>
        </p:spPr>
        <p:txBody>
          <a:bodyPr>
            <a:normAutofit/>
          </a:bodyPr>
          <a:lstStyle>
            <a:lvl1pPr marL="0" indent="0" algn="l">
              <a:buNone/>
              <a:defRPr sz="1800">
                <a:solidFill>
                  <a:schemeClr val="accent2"/>
                </a:solidFill>
                <a:latin typeface="Geolog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Box 14">
            <a:extLst>
              <a:ext uri="{FF2B5EF4-FFF2-40B4-BE49-F238E27FC236}">
                <a16:creationId xmlns:a16="http://schemas.microsoft.com/office/drawing/2014/main" id="{808A3FB2-78B9-AF67-A1FD-3E24088BCEB3}"/>
              </a:ext>
            </a:extLst>
          </p:cNvPr>
          <p:cNvSpPr txBox="1"/>
          <p:nvPr userDrawn="1"/>
        </p:nvSpPr>
        <p:spPr>
          <a:xfrm>
            <a:off x="657225" y="6400412"/>
            <a:ext cx="179100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3131"/>
                </a:solidFill>
                <a:effectLst/>
                <a:uLnTx/>
                <a:uFillTx/>
                <a:latin typeface="Geologica" pitchFamily="2" charset="0"/>
                <a:ea typeface="+mn-ea"/>
                <a:cs typeface="+mn-cs"/>
              </a:rPr>
              <a:t>classvaluation.com</a:t>
            </a:r>
          </a:p>
        </p:txBody>
      </p:sp>
      <p:sp>
        <p:nvSpPr>
          <p:cNvPr id="4" name="Chart Placeholder 3">
            <a:extLst>
              <a:ext uri="{FF2B5EF4-FFF2-40B4-BE49-F238E27FC236}">
                <a16:creationId xmlns:a16="http://schemas.microsoft.com/office/drawing/2014/main" id="{BAFDEAF1-0104-B3B5-F6E3-01EFA4FE66EF}"/>
              </a:ext>
            </a:extLst>
          </p:cNvPr>
          <p:cNvSpPr>
            <a:spLocks noGrp="1"/>
          </p:cNvSpPr>
          <p:nvPr>
            <p:ph type="chart" sz="quarter" idx="14"/>
          </p:nvPr>
        </p:nvSpPr>
        <p:spPr>
          <a:xfrm>
            <a:off x="6636774" y="1347019"/>
            <a:ext cx="4945626" cy="4344558"/>
          </a:xfrm>
        </p:spPr>
        <p:txBody>
          <a:bodyPr/>
          <a:lstStyle/>
          <a:p>
            <a:endParaRPr lang="en-US"/>
          </a:p>
        </p:txBody>
      </p:sp>
      <p:pic>
        <p:nvPicPr>
          <p:cNvPr id="7" name="Graphic 6">
            <a:extLst>
              <a:ext uri="{FF2B5EF4-FFF2-40B4-BE49-F238E27FC236}">
                <a16:creationId xmlns:a16="http://schemas.microsoft.com/office/drawing/2014/main" id="{FF47C8C3-F7EA-F2BD-1D22-C31E4CAF6E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56421" y="256213"/>
            <a:ext cx="487927" cy="422870"/>
          </a:xfrm>
          <a:prstGeom prst="rect">
            <a:avLst/>
          </a:prstGeom>
        </p:spPr>
      </p:pic>
    </p:spTree>
    <p:extLst>
      <p:ext uri="{BB962C8B-B14F-4D97-AF65-F5344CB8AC3E}">
        <p14:creationId xmlns:p14="http://schemas.microsoft.com/office/powerpoint/2010/main" val="4176792055"/>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0D93DC-5099-BB11-1DBD-E12C7F567331}"/>
              </a:ext>
            </a:extLst>
          </p:cNvPr>
          <p:cNvSpPr>
            <a:spLocks noGrp="1"/>
          </p:cNvSpPr>
          <p:nvPr>
            <p:ph type="ctrTitle" hasCustomPrompt="1"/>
          </p:nvPr>
        </p:nvSpPr>
        <p:spPr>
          <a:xfrm>
            <a:off x="657225" y="656042"/>
            <a:ext cx="10148427" cy="888519"/>
          </a:xfrm>
        </p:spPr>
        <p:txBody>
          <a:bodyPr tIns="0" bIns="365760" anchor="b">
            <a:normAutofit/>
          </a:bodyPr>
          <a:lstStyle>
            <a:lvl1pPr algn="l">
              <a:defRPr sz="3200">
                <a:solidFill>
                  <a:schemeClr val="tx2"/>
                </a:solidFill>
              </a:defRPr>
            </a:lvl1pPr>
          </a:lstStyle>
          <a:p>
            <a:br>
              <a:rPr lang="en-US" dirty="0"/>
            </a:br>
            <a:br>
              <a:rPr lang="en-US" dirty="0"/>
            </a:br>
            <a:br>
              <a:rPr lang="en-US" dirty="0"/>
            </a:br>
            <a:r>
              <a:rPr lang="en-US" dirty="0"/>
              <a:t>Click to edit Master title style</a:t>
            </a:r>
          </a:p>
        </p:txBody>
      </p:sp>
      <p:sp>
        <p:nvSpPr>
          <p:cNvPr id="3" name="Content Placeholder 2">
            <a:extLst>
              <a:ext uri="{FF2B5EF4-FFF2-40B4-BE49-F238E27FC236}">
                <a16:creationId xmlns:a16="http://schemas.microsoft.com/office/drawing/2014/main" id="{E86F9515-E7FD-C67B-7735-A4F31AF3B316}"/>
              </a:ext>
            </a:extLst>
          </p:cNvPr>
          <p:cNvSpPr>
            <a:spLocks noGrp="1"/>
          </p:cNvSpPr>
          <p:nvPr>
            <p:ph idx="1"/>
          </p:nvPr>
        </p:nvSpPr>
        <p:spPr>
          <a:xfrm>
            <a:off x="628447" y="1809136"/>
            <a:ext cx="10953951" cy="3882442"/>
          </a:xfrm>
          <a:prstGeom prst="roundRect">
            <a:avLst>
              <a:gd name="adj" fmla="val 4005"/>
            </a:avLst>
          </a:prstGeom>
        </p:spPr>
        <p:txBody>
          <a:bodyPr tIns="182880">
            <a:normAutofit/>
          </a:bodyPr>
          <a:lstStyle>
            <a:lvl1pPr marL="0" indent="0">
              <a:buFontTx/>
              <a:buNone/>
              <a:defRPr sz="1800">
                <a:solidFill>
                  <a:schemeClr val="tx2"/>
                </a:solidFill>
              </a:defRPr>
            </a:lvl1pPr>
            <a:lvl2pPr marL="457200" indent="0">
              <a:buFontTx/>
              <a:buNone/>
              <a:defRPr sz="1800">
                <a:solidFill>
                  <a:schemeClr val="tx2"/>
                </a:solidFill>
              </a:defRPr>
            </a:lvl2pPr>
            <a:lvl3pPr marL="914400" indent="0">
              <a:buFontTx/>
              <a:buNone/>
              <a:defRPr sz="1800">
                <a:solidFill>
                  <a:schemeClr val="tx2"/>
                </a:solidFill>
              </a:defRPr>
            </a:lvl3pPr>
            <a:lvl4pPr marL="1371600" indent="0">
              <a:buFontTx/>
              <a:buNone/>
              <a:defRPr sz="1800">
                <a:solidFill>
                  <a:schemeClr val="tx2"/>
                </a:solidFill>
              </a:defRPr>
            </a:lvl4pPr>
            <a:lvl5pPr marL="1828800" indent="0">
              <a:buFontTx/>
              <a:buNone/>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07DFD09-6305-7EC3-9BDF-1F7FAC717590}"/>
              </a:ext>
            </a:extLst>
          </p:cNvPr>
          <p:cNvSpPr>
            <a:spLocks noGrp="1"/>
          </p:cNvSpPr>
          <p:nvPr>
            <p:ph type="ftr" sz="quarter" idx="11"/>
          </p:nvPr>
        </p:nvSpPr>
        <p:spPr/>
        <p:txBody>
          <a:bodyPr/>
          <a:lstStyle>
            <a:lvl1pPr>
              <a:defRPr sz="600"/>
            </a:lvl1pPr>
          </a:lstStyle>
          <a:p>
            <a:r>
              <a:rPr lang="en-US"/>
              <a:t>Class Valuation | Proprietary &amp; Confidential</a:t>
            </a:r>
            <a:endParaRPr lang="en-US" dirty="0"/>
          </a:p>
        </p:txBody>
      </p:sp>
      <p:sp>
        <p:nvSpPr>
          <p:cNvPr id="6" name="Slide Number Placeholder 5">
            <a:extLst>
              <a:ext uri="{FF2B5EF4-FFF2-40B4-BE49-F238E27FC236}">
                <a16:creationId xmlns:a16="http://schemas.microsoft.com/office/drawing/2014/main" id="{D4935562-2DBA-A2B1-58A9-D598255B28E2}"/>
              </a:ext>
            </a:extLst>
          </p:cNvPr>
          <p:cNvSpPr>
            <a:spLocks noGrp="1"/>
          </p:cNvSpPr>
          <p:nvPr>
            <p:ph type="sldNum" sz="quarter" idx="12"/>
          </p:nvPr>
        </p:nvSpPr>
        <p:spPr>
          <a:xfrm>
            <a:off x="8610599" y="6356350"/>
            <a:ext cx="2971799" cy="365125"/>
          </a:xfrm>
        </p:spPr>
        <p:txBody>
          <a:bodyPr/>
          <a:lstStyle>
            <a:lvl1pPr>
              <a:defRPr>
                <a:latin typeface="Geologica" pitchFamily="2" charset="0"/>
              </a:defRPr>
            </a:lvl1pPr>
          </a:lstStyle>
          <a:p>
            <a:fld id="{A171EFB7-B5DA-4DCB-BD71-FD0BC66714E1}" type="slidenum">
              <a:rPr lang="en-US" smtClean="0"/>
              <a:pPr/>
              <a:t>‹#›</a:t>
            </a:fld>
            <a:endParaRPr lang="en-US"/>
          </a:p>
        </p:txBody>
      </p:sp>
      <p:pic>
        <p:nvPicPr>
          <p:cNvPr id="11" name="Graphic 10">
            <a:extLst>
              <a:ext uri="{FF2B5EF4-FFF2-40B4-BE49-F238E27FC236}">
                <a16:creationId xmlns:a16="http://schemas.microsoft.com/office/drawing/2014/main" id="{A5CD798C-794F-160A-3194-838DA0446E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56421" y="256213"/>
            <a:ext cx="487927" cy="422870"/>
          </a:xfrm>
          <a:prstGeom prst="rect">
            <a:avLst/>
          </a:prstGeom>
        </p:spPr>
      </p:pic>
      <p:sp>
        <p:nvSpPr>
          <p:cNvPr id="15" name="TextBox 14">
            <a:extLst>
              <a:ext uri="{FF2B5EF4-FFF2-40B4-BE49-F238E27FC236}">
                <a16:creationId xmlns:a16="http://schemas.microsoft.com/office/drawing/2014/main" id="{808A3FB2-78B9-AF67-A1FD-3E24088BCEB3}"/>
              </a:ext>
            </a:extLst>
          </p:cNvPr>
          <p:cNvSpPr txBox="1"/>
          <p:nvPr userDrawn="1"/>
        </p:nvSpPr>
        <p:spPr>
          <a:xfrm>
            <a:off x="657225" y="6400412"/>
            <a:ext cx="179100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3131"/>
                </a:solidFill>
                <a:effectLst/>
                <a:uLnTx/>
                <a:uFillTx/>
                <a:latin typeface="Geologica" pitchFamily="2" charset="0"/>
                <a:ea typeface="+mn-ea"/>
                <a:cs typeface="+mn-cs"/>
              </a:rPr>
              <a:t>classvaluation.com</a:t>
            </a:r>
          </a:p>
        </p:txBody>
      </p:sp>
    </p:spTree>
    <p:extLst>
      <p:ext uri="{BB962C8B-B14F-4D97-AF65-F5344CB8AC3E}">
        <p14:creationId xmlns:p14="http://schemas.microsoft.com/office/powerpoint/2010/main" val="1712130198"/>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E30B2-7B06-766A-61B4-00AB46C75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6846EC-C4C6-06D2-3399-925AB9E3F6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7EFD16-DF52-7C4E-7041-251F79AE232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9388D83-CB10-D222-FA85-E5629E8D2BE7}"/>
              </a:ext>
            </a:extLst>
          </p:cNvPr>
          <p:cNvSpPr>
            <a:spLocks noGrp="1"/>
          </p:cNvSpPr>
          <p:nvPr>
            <p:ph type="ftr" sz="quarter" idx="11"/>
          </p:nvPr>
        </p:nvSpPr>
        <p:spPr/>
        <p:txBody>
          <a:bodyPr/>
          <a:lstStyle/>
          <a:p>
            <a:r>
              <a:rPr lang="en-US"/>
              <a:t>Class Valuation | Proprietary &amp; Confidential</a:t>
            </a:r>
          </a:p>
        </p:txBody>
      </p:sp>
      <p:sp>
        <p:nvSpPr>
          <p:cNvPr id="6" name="Slide Number Placeholder 5">
            <a:extLst>
              <a:ext uri="{FF2B5EF4-FFF2-40B4-BE49-F238E27FC236}">
                <a16:creationId xmlns:a16="http://schemas.microsoft.com/office/drawing/2014/main" id="{7B7080C7-7DD3-541B-CC8B-2F819FB8E207}"/>
              </a:ext>
            </a:extLst>
          </p:cNvPr>
          <p:cNvSpPr>
            <a:spLocks noGrp="1"/>
          </p:cNvSpPr>
          <p:nvPr>
            <p:ph type="sldNum" sz="quarter" idx="12"/>
          </p:nvPr>
        </p:nvSpPr>
        <p:spPr/>
        <p:txBody>
          <a:bodyPr/>
          <a:lstStyle/>
          <a:p>
            <a:fld id="{A171EFB7-B5DA-4DCB-BD71-FD0BC66714E1}" type="slidenum">
              <a:rPr lang="en-US" smtClean="0"/>
              <a:t>‹#›</a:t>
            </a:fld>
            <a:endParaRPr lang="en-US"/>
          </a:p>
        </p:txBody>
      </p:sp>
    </p:spTree>
    <p:extLst>
      <p:ext uri="{BB962C8B-B14F-4D97-AF65-F5344CB8AC3E}">
        <p14:creationId xmlns:p14="http://schemas.microsoft.com/office/powerpoint/2010/main" val="4286087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08AF7-1927-045C-3208-E4DEB165BC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EA9A0B-9FC8-4BF3-31AD-E0DC65157C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E725FF-13A4-B45F-6A79-8C1BE4AAB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078F8D-D49A-DE7F-39C0-221719DAE7C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F2D7D94-86BA-EA46-4C8E-4055D3BFCDAF}"/>
              </a:ext>
            </a:extLst>
          </p:cNvPr>
          <p:cNvSpPr>
            <a:spLocks noGrp="1"/>
          </p:cNvSpPr>
          <p:nvPr>
            <p:ph type="ftr" sz="quarter" idx="11"/>
          </p:nvPr>
        </p:nvSpPr>
        <p:spPr/>
        <p:txBody>
          <a:bodyPr/>
          <a:lstStyle/>
          <a:p>
            <a:r>
              <a:rPr lang="en-US"/>
              <a:t>Class Valuation | Proprietary &amp; Confidential</a:t>
            </a:r>
          </a:p>
        </p:txBody>
      </p:sp>
      <p:sp>
        <p:nvSpPr>
          <p:cNvPr id="7" name="Slide Number Placeholder 6">
            <a:extLst>
              <a:ext uri="{FF2B5EF4-FFF2-40B4-BE49-F238E27FC236}">
                <a16:creationId xmlns:a16="http://schemas.microsoft.com/office/drawing/2014/main" id="{3B88CDD0-0056-0350-1B1D-04A4E043BC8D}"/>
              </a:ext>
            </a:extLst>
          </p:cNvPr>
          <p:cNvSpPr>
            <a:spLocks noGrp="1"/>
          </p:cNvSpPr>
          <p:nvPr>
            <p:ph type="sldNum" sz="quarter" idx="12"/>
          </p:nvPr>
        </p:nvSpPr>
        <p:spPr/>
        <p:txBody>
          <a:bodyPr/>
          <a:lstStyle/>
          <a:p>
            <a:fld id="{A171EFB7-B5DA-4DCB-BD71-FD0BC66714E1}" type="slidenum">
              <a:rPr lang="en-US" smtClean="0"/>
              <a:t>‹#›</a:t>
            </a:fld>
            <a:endParaRPr lang="en-US"/>
          </a:p>
        </p:txBody>
      </p:sp>
    </p:spTree>
    <p:extLst>
      <p:ext uri="{BB962C8B-B14F-4D97-AF65-F5344CB8AC3E}">
        <p14:creationId xmlns:p14="http://schemas.microsoft.com/office/powerpoint/2010/main" val="238621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6C97D-EA57-1629-DA75-AE4A4116D4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238B66-7CD2-3FD9-23B7-48844DC498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553E61-E67E-5BC7-1C1C-EB1BB23FAC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6342CE-0950-D8EF-8741-89C42563B4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DBACED-95C4-9E5F-89C6-BB9E9EDD6B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FD16BC-EF1F-F667-B279-D20E22D7F16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8D00437-59D5-88EF-BD61-7BFA5EDA441D}"/>
              </a:ext>
            </a:extLst>
          </p:cNvPr>
          <p:cNvSpPr>
            <a:spLocks noGrp="1"/>
          </p:cNvSpPr>
          <p:nvPr>
            <p:ph type="ftr" sz="quarter" idx="11"/>
          </p:nvPr>
        </p:nvSpPr>
        <p:spPr/>
        <p:txBody>
          <a:bodyPr/>
          <a:lstStyle/>
          <a:p>
            <a:r>
              <a:rPr lang="en-US"/>
              <a:t>Class Valuation | Proprietary &amp; Confidential</a:t>
            </a:r>
          </a:p>
        </p:txBody>
      </p:sp>
      <p:sp>
        <p:nvSpPr>
          <p:cNvPr id="9" name="Slide Number Placeholder 8">
            <a:extLst>
              <a:ext uri="{FF2B5EF4-FFF2-40B4-BE49-F238E27FC236}">
                <a16:creationId xmlns:a16="http://schemas.microsoft.com/office/drawing/2014/main" id="{16E313C0-0597-0C88-6511-A6CEF9C25E23}"/>
              </a:ext>
            </a:extLst>
          </p:cNvPr>
          <p:cNvSpPr>
            <a:spLocks noGrp="1"/>
          </p:cNvSpPr>
          <p:nvPr>
            <p:ph type="sldNum" sz="quarter" idx="12"/>
          </p:nvPr>
        </p:nvSpPr>
        <p:spPr/>
        <p:txBody>
          <a:bodyPr/>
          <a:lstStyle/>
          <a:p>
            <a:fld id="{A171EFB7-B5DA-4DCB-BD71-FD0BC66714E1}" type="slidenum">
              <a:rPr lang="en-US" smtClean="0"/>
              <a:t>‹#›</a:t>
            </a:fld>
            <a:endParaRPr lang="en-US"/>
          </a:p>
        </p:txBody>
      </p:sp>
    </p:spTree>
    <p:extLst>
      <p:ext uri="{BB962C8B-B14F-4D97-AF65-F5344CB8AC3E}">
        <p14:creationId xmlns:p14="http://schemas.microsoft.com/office/powerpoint/2010/main" val="2802792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FAAED-76A0-F13C-89BB-A16A182EE5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059C76-56A7-6F46-24D0-0434ADB71D5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D882565-6D2A-C286-7CD3-4D11F7782A59}"/>
              </a:ext>
            </a:extLst>
          </p:cNvPr>
          <p:cNvSpPr>
            <a:spLocks noGrp="1"/>
          </p:cNvSpPr>
          <p:nvPr>
            <p:ph type="ftr" sz="quarter" idx="11"/>
          </p:nvPr>
        </p:nvSpPr>
        <p:spPr/>
        <p:txBody>
          <a:bodyPr/>
          <a:lstStyle/>
          <a:p>
            <a:r>
              <a:rPr lang="en-US"/>
              <a:t>Class Valuation | Proprietary &amp; Confidential</a:t>
            </a:r>
          </a:p>
        </p:txBody>
      </p:sp>
      <p:sp>
        <p:nvSpPr>
          <p:cNvPr id="5" name="Slide Number Placeholder 4">
            <a:extLst>
              <a:ext uri="{FF2B5EF4-FFF2-40B4-BE49-F238E27FC236}">
                <a16:creationId xmlns:a16="http://schemas.microsoft.com/office/drawing/2014/main" id="{48B6A371-A254-BBA1-8B70-7782D6163CEA}"/>
              </a:ext>
            </a:extLst>
          </p:cNvPr>
          <p:cNvSpPr>
            <a:spLocks noGrp="1"/>
          </p:cNvSpPr>
          <p:nvPr>
            <p:ph type="sldNum" sz="quarter" idx="12"/>
          </p:nvPr>
        </p:nvSpPr>
        <p:spPr/>
        <p:txBody>
          <a:bodyPr/>
          <a:lstStyle/>
          <a:p>
            <a:fld id="{A171EFB7-B5DA-4DCB-BD71-FD0BC66714E1}" type="slidenum">
              <a:rPr lang="en-US" smtClean="0"/>
              <a:t>‹#›</a:t>
            </a:fld>
            <a:endParaRPr lang="en-US"/>
          </a:p>
        </p:txBody>
      </p:sp>
    </p:spTree>
    <p:extLst>
      <p:ext uri="{BB962C8B-B14F-4D97-AF65-F5344CB8AC3E}">
        <p14:creationId xmlns:p14="http://schemas.microsoft.com/office/powerpoint/2010/main" val="2150601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4D213F-FACF-F7FF-C0DA-985C10B7CAD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7D9A225-1613-AB67-873D-7313431E0C3C}"/>
              </a:ext>
            </a:extLst>
          </p:cNvPr>
          <p:cNvSpPr>
            <a:spLocks noGrp="1"/>
          </p:cNvSpPr>
          <p:nvPr>
            <p:ph type="ftr" sz="quarter" idx="11"/>
          </p:nvPr>
        </p:nvSpPr>
        <p:spPr/>
        <p:txBody>
          <a:bodyPr/>
          <a:lstStyle/>
          <a:p>
            <a:r>
              <a:rPr lang="en-US"/>
              <a:t>Class Valuation | Proprietary &amp; Confidential</a:t>
            </a:r>
          </a:p>
        </p:txBody>
      </p:sp>
      <p:sp>
        <p:nvSpPr>
          <p:cNvPr id="4" name="Slide Number Placeholder 3">
            <a:extLst>
              <a:ext uri="{FF2B5EF4-FFF2-40B4-BE49-F238E27FC236}">
                <a16:creationId xmlns:a16="http://schemas.microsoft.com/office/drawing/2014/main" id="{27B4242E-81DA-BB08-99E7-2819EDF2031B}"/>
              </a:ext>
            </a:extLst>
          </p:cNvPr>
          <p:cNvSpPr>
            <a:spLocks noGrp="1"/>
          </p:cNvSpPr>
          <p:nvPr>
            <p:ph type="sldNum" sz="quarter" idx="12"/>
          </p:nvPr>
        </p:nvSpPr>
        <p:spPr/>
        <p:txBody>
          <a:bodyPr/>
          <a:lstStyle/>
          <a:p>
            <a:fld id="{A171EFB7-B5DA-4DCB-BD71-FD0BC66714E1}" type="slidenum">
              <a:rPr lang="en-US" smtClean="0"/>
              <a:t>‹#›</a:t>
            </a:fld>
            <a:endParaRPr lang="en-US"/>
          </a:p>
        </p:txBody>
      </p:sp>
    </p:spTree>
    <p:extLst>
      <p:ext uri="{BB962C8B-B14F-4D97-AF65-F5344CB8AC3E}">
        <p14:creationId xmlns:p14="http://schemas.microsoft.com/office/powerpoint/2010/main" val="14484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ACB765-D161-FF41-B664-DCF39BA7E4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D3C91C1-5EC5-9039-96CA-F12AC3B3DD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95A828A-860C-9B34-BAEF-4ECB58C645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a:extLst>
              <a:ext uri="{FF2B5EF4-FFF2-40B4-BE49-F238E27FC236}">
                <a16:creationId xmlns:a16="http://schemas.microsoft.com/office/drawing/2014/main" id="{C3D8C999-BBF0-BC81-68FB-FAF1CE2F05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a:t>Class Valuation | Proprietary &amp; Confidential</a:t>
            </a:r>
          </a:p>
        </p:txBody>
      </p:sp>
      <p:sp>
        <p:nvSpPr>
          <p:cNvPr id="6" name="Slide Number Placeholder 5">
            <a:extLst>
              <a:ext uri="{FF2B5EF4-FFF2-40B4-BE49-F238E27FC236}">
                <a16:creationId xmlns:a16="http://schemas.microsoft.com/office/drawing/2014/main" id="{C470142F-2929-ACB0-2C58-C5AA068C87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A171EFB7-B5DA-4DCB-BD71-FD0BC66714E1}" type="slidenum">
              <a:rPr lang="en-US" smtClean="0"/>
              <a:pPr/>
              <a:t>‹#›</a:t>
            </a:fld>
            <a:endParaRPr lang="en-US"/>
          </a:p>
        </p:txBody>
      </p:sp>
    </p:spTree>
    <p:extLst>
      <p:ext uri="{BB962C8B-B14F-4D97-AF65-F5344CB8AC3E}">
        <p14:creationId xmlns:p14="http://schemas.microsoft.com/office/powerpoint/2010/main" val="1293953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dt="0"/>
  <p:txStyles>
    <p:titleStyle>
      <a:lvl1pPr algn="l" defTabSz="914400" rtl="0" eaLnBrk="1" latinLnBrk="0" hangingPunct="1">
        <a:lnSpc>
          <a:spcPct val="90000"/>
        </a:lnSpc>
        <a:spcBef>
          <a:spcPct val="0"/>
        </a:spcBef>
        <a:buNone/>
        <a:defRPr sz="4400" kern="1200" spc="-30" baseline="0">
          <a:solidFill>
            <a:schemeClr val="accent1"/>
          </a:solidFill>
          <a:latin typeface="Geolog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3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30" baseline="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 baseline="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D0BA9-4D26-988E-AFF7-9175861EF793}"/>
              </a:ext>
            </a:extLst>
          </p:cNvPr>
          <p:cNvSpPr>
            <a:spLocks noGrp="1"/>
          </p:cNvSpPr>
          <p:nvPr>
            <p:ph type="ctrTitle"/>
          </p:nvPr>
        </p:nvSpPr>
        <p:spPr/>
        <p:txBody>
          <a:bodyPr/>
          <a:lstStyle/>
          <a:p>
            <a:r>
              <a:rPr lang="en-US" dirty="0"/>
              <a:t>Alternate Valuation Product Suite</a:t>
            </a:r>
          </a:p>
        </p:txBody>
      </p:sp>
      <p:sp>
        <p:nvSpPr>
          <p:cNvPr id="3" name="Subtitle 2">
            <a:extLst>
              <a:ext uri="{FF2B5EF4-FFF2-40B4-BE49-F238E27FC236}">
                <a16:creationId xmlns:a16="http://schemas.microsoft.com/office/drawing/2014/main" id="{3CD2FC83-8C4C-3FE3-8F14-C72EBB328EC9}"/>
              </a:ext>
            </a:extLst>
          </p:cNvPr>
          <p:cNvSpPr>
            <a:spLocks noGrp="1"/>
          </p:cNvSpPr>
          <p:nvPr>
            <p:ph type="subTitle" idx="1"/>
          </p:nvPr>
        </p:nvSpPr>
        <p:spPr/>
        <p:txBody>
          <a:bodyPr>
            <a:normAutofit lnSpcReduction="10000"/>
          </a:bodyPr>
          <a:lstStyle/>
          <a:p>
            <a:r>
              <a:rPr lang="en-US" dirty="0"/>
              <a:t>Class Valuation</a:t>
            </a:r>
          </a:p>
        </p:txBody>
      </p:sp>
    </p:spTree>
    <p:extLst>
      <p:ext uri="{BB962C8B-B14F-4D97-AF65-F5344CB8AC3E}">
        <p14:creationId xmlns:p14="http://schemas.microsoft.com/office/powerpoint/2010/main" val="3385701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C2978-5D71-6D87-E75F-4D84FB2038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6D5E3E-6C1C-341A-E96D-0159FC8AE650}"/>
              </a:ext>
            </a:extLst>
          </p:cNvPr>
          <p:cNvSpPr>
            <a:spLocks noGrp="1"/>
          </p:cNvSpPr>
          <p:nvPr>
            <p:ph type="ctrTitle"/>
          </p:nvPr>
        </p:nvSpPr>
        <p:spPr>
          <a:xfrm>
            <a:off x="-1" y="164134"/>
            <a:ext cx="12192000" cy="1349842"/>
          </a:xfrm>
        </p:spPr>
        <p:txBody>
          <a:bodyPr>
            <a:normAutofit/>
          </a:bodyPr>
          <a:lstStyle/>
          <a:p>
            <a:pPr algn="ctr"/>
            <a:r>
              <a:rPr lang="en-US" dirty="0"/>
              <a:t>Alternative Valuation Borrower Led Inspection Cascade</a:t>
            </a:r>
          </a:p>
        </p:txBody>
      </p:sp>
      <p:sp>
        <p:nvSpPr>
          <p:cNvPr id="4" name="Footer Placeholder 3">
            <a:extLst>
              <a:ext uri="{FF2B5EF4-FFF2-40B4-BE49-F238E27FC236}">
                <a16:creationId xmlns:a16="http://schemas.microsoft.com/office/drawing/2014/main" id="{05DFBC59-3229-BD53-15AB-7B61E1995467}"/>
              </a:ext>
            </a:extLst>
          </p:cNvPr>
          <p:cNvSpPr>
            <a:spLocks noGrp="1"/>
          </p:cNvSpPr>
          <p:nvPr>
            <p:ph type="ftr" sz="quarter" idx="11"/>
          </p:nvPr>
        </p:nvSpPr>
        <p:spPr/>
        <p:txBody>
          <a:bodyPr/>
          <a:lstStyle/>
          <a:p>
            <a:r>
              <a:rPr lang="en-US"/>
              <a:t>Class Valuation | Proprietary &amp; Confidential</a:t>
            </a:r>
            <a:endParaRPr lang="en-US" dirty="0"/>
          </a:p>
        </p:txBody>
      </p:sp>
      <p:sp>
        <p:nvSpPr>
          <p:cNvPr id="5" name="Slide Number Placeholder 4">
            <a:extLst>
              <a:ext uri="{FF2B5EF4-FFF2-40B4-BE49-F238E27FC236}">
                <a16:creationId xmlns:a16="http://schemas.microsoft.com/office/drawing/2014/main" id="{527E1AAA-61F2-2E84-5724-074A2654CABB}"/>
              </a:ext>
            </a:extLst>
          </p:cNvPr>
          <p:cNvSpPr>
            <a:spLocks noGrp="1"/>
          </p:cNvSpPr>
          <p:nvPr>
            <p:ph type="sldNum" sz="quarter" idx="12"/>
          </p:nvPr>
        </p:nvSpPr>
        <p:spPr/>
        <p:txBody>
          <a:bodyPr/>
          <a:lstStyle/>
          <a:p>
            <a:fld id="{A171EFB7-B5DA-4DCB-BD71-FD0BC66714E1}" type="slidenum">
              <a:rPr lang="en-US" smtClean="0"/>
              <a:t>10</a:t>
            </a:fld>
            <a:endParaRPr lang="en-US"/>
          </a:p>
        </p:txBody>
      </p:sp>
      <p:sp>
        <p:nvSpPr>
          <p:cNvPr id="18" name="Прямоугольник">
            <a:extLst>
              <a:ext uri="{FF2B5EF4-FFF2-40B4-BE49-F238E27FC236}">
                <a16:creationId xmlns:a16="http://schemas.microsoft.com/office/drawing/2014/main" id="{0061D485-6CBD-5A38-7EBE-83DBD5DD8377}"/>
              </a:ext>
            </a:extLst>
          </p:cNvPr>
          <p:cNvSpPr>
            <a:spLocks/>
          </p:cNvSpPr>
          <p:nvPr/>
        </p:nvSpPr>
        <p:spPr>
          <a:xfrm>
            <a:off x="3404452" y="1403008"/>
            <a:ext cx="5383095" cy="806891"/>
          </a:xfrm>
          <a:prstGeom prst="roundRect">
            <a:avLst>
              <a:gd name="adj" fmla="val 4672"/>
            </a:avLst>
          </a:prstGeom>
          <a:solidFill>
            <a:schemeClr val="accent2"/>
          </a:solidFill>
          <a:ln w="12700">
            <a:miter lim="400000"/>
          </a:ln>
        </p:spPr>
        <p:txBody>
          <a:bodyPr lIns="0" tIns="0" rIns="0" bIns="0" anchor="ctr"/>
          <a:lstStyle/>
          <a:p>
            <a:pPr algn="ctr"/>
            <a:r>
              <a:rPr lang="en-US" sz="1400" spc="-30" dirty="0">
                <a:solidFill>
                  <a:schemeClr val="bg1"/>
                </a:solidFill>
                <a:latin typeface="Geologica" pitchFamily="2" charset="0"/>
              </a:rPr>
              <a:t>Borrower Led Inspection</a:t>
            </a:r>
          </a:p>
          <a:p>
            <a:pPr algn="ctr"/>
            <a:r>
              <a:rPr lang="en-US" sz="1400" spc="-30" dirty="0">
                <a:solidFill>
                  <a:schemeClr val="bg1"/>
                </a:solidFill>
                <a:latin typeface="Geologica" pitchFamily="2" charset="0"/>
              </a:rPr>
              <a:t>($65)</a:t>
            </a:r>
          </a:p>
        </p:txBody>
      </p:sp>
      <p:sp>
        <p:nvSpPr>
          <p:cNvPr id="20" name="Прямоугольник">
            <a:extLst>
              <a:ext uri="{FF2B5EF4-FFF2-40B4-BE49-F238E27FC236}">
                <a16:creationId xmlns:a16="http://schemas.microsoft.com/office/drawing/2014/main" id="{3F00C706-34D9-AE94-2202-E2154AD79176}"/>
              </a:ext>
            </a:extLst>
          </p:cNvPr>
          <p:cNvSpPr>
            <a:spLocks/>
          </p:cNvSpPr>
          <p:nvPr/>
        </p:nvSpPr>
        <p:spPr>
          <a:xfrm>
            <a:off x="3404452" y="3902416"/>
            <a:ext cx="2676657" cy="806891"/>
          </a:xfrm>
          <a:prstGeom prst="roundRect">
            <a:avLst>
              <a:gd name="adj" fmla="val 4672"/>
            </a:avLst>
          </a:prstGeom>
          <a:solidFill>
            <a:schemeClr val="accent1">
              <a:alpha val="70006"/>
            </a:schemeClr>
          </a:solidFill>
          <a:ln w="12700">
            <a:miter lim="400000"/>
          </a:ln>
        </p:spPr>
        <p:txBody>
          <a:bodyPr lIns="0" tIns="0" rIns="0" bIns="0" anchor="ctr"/>
          <a:lstStyle/>
          <a:p>
            <a:pPr algn="ctr"/>
            <a:r>
              <a:rPr lang="en-US" sz="1400" spc="-30" dirty="0">
                <a:solidFill>
                  <a:schemeClr val="bg1"/>
                </a:solidFill>
                <a:latin typeface="Geologica" pitchFamily="2" charset="0"/>
              </a:rPr>
              <a:t>Limited Class Evaluation</a:t>
            </a:r>
          </a:p>
        </p:txBody>
      </p:sp>
      <p:sp>
        <p:nvSpPr>
          <p:cNvPr id="21" name="Прямоугольник">
            <a:extLst>
              <a:ext uri="{FF2B5EF4-FFF2-40B4-BE49-F238E27FC236}">
                <a16:creationId xmlns:a16="http://schemas.microsoft.com/office/drawing/2014/main" id="{24D0FE02-F28D-CC95-07C7-BE1951559522}"/>
              </a:ext>
            </a:extLst>
          </p:cNvPr>
          <p:cNvSpPr>
            <a:spLocks/>
          </p:cNvSpPr>
          <p:nvPr/>
        </p:nvSpPr>
        <p:spPr>
          <a:xfrm>
            <a:off x="3404452" y="5152120"/>
            <a:ext cx="5383095" cy="806891"/>
          </a:xfrm>
          <a:prstGeom prst="roundRect">
            <a:avLst>
              <a:gd name="adj" fmla="val 4672"/>
            </a:avLst>
          </a:prstGeom>
          <a:solidFill>
            <a:schemeClr val="accent1"/>
          </a:solidFill>
          <a:ln w="12700">
            <a:miter lim="400000"/>
          </a:ln>
        </p:spPr>
        <p:txBody>
          <a:bodyPr lIns="0" tIns="0" rIns="0" bIns="0" anchor="ctr"/>
          <a:lstStyle/>
          <a:p>
            <a:pPr algn="ctr"/>
            <a:r>
              <a:rPr lang="en-US" sz="1400" spc="-30" dirty="0">
                <a:solidFill>
                  <a:schemeClr val="bg1"/>
                </a:solidFill>
                <a:latin typeface="Geologica" pitchFamily="2" charset="0"/>
              </a:rPr>
              <a:t>Limited Desktop</a:t>
            </a:r>
          </a:p>
        </p:txBody>
      </p:sp>
      <p:sp>
        <p:nvSpPr>
          <p:cNvPr id="42" name="Прямоугольник">
            <a:extLst>
              <a:ext uri="{FF2B5EF4-FFF2-40B4-BE49-F238E27FC236}">
                <a16:creationId xmlns:a16="http://schemas.microsoft.com/office/drawing/2014/main" id="{85FB6ABE-128C-72DD-F6F6-1566108C7370}"/>
              </a:ext>
            </a:extLst>
          </p:cNvPr>
          <p:cNvSpPr>
            <a:spLocks/>
          </p:cNvSpPr>
          <p:nvPr/>
        </p:nvSpPr>
        <p:spPr>
          <a:xfrm>
            <a:off x="4612681" y="2649658"/>
            <a:ext cx="2989800" cy="806891"/>
          </a:xfrm>
          <a:prstGeom prst="roundRect">
            <a:avLst>
              <a:gd name="adj" fmla="val 4672"/>
            </a:avLst>
          </a:prstGeom>
          <a:solidFill>
            <a:schemeClr val="accent2">
              <a:alpha val="85000"/>
            </a:schemeClr>
          </a:solidFill>
          <a:ln w="12700">
            <a:miter lim="400000"/>
          </a:ln>
        </p:spPr>
        <p:txBody>
          <a:bodyPr lIns="0" tIns="0" rIns="0" bIns="0" anchor="ctr"/>
          <a:lstStyle/>
          <a:p>
            <a:pPr algn="ctr"/>
            <a:r>
              <a:rPr lang="en-US" sz="1400" spc="-30" dirty="0">
                <a:solidFill>
                  <a:schemeClr val="bg1"/>
                </a:solidFill>
                <a:latin typeface="Geologica" pitchFamily="2" charset="0"/>
              </a:rPr>
              <a:t>Borrower Led Inspection + AVM</a:t>
            </a:r>
          </a:p>
          <a:p>
            <a:pPr algn="ctr"/>
            <a:r>
              <a:rPr lang="en-US" sz="1400" spc="-30" dirty="0">
                <a:solidFill>
                  <a:schemeClr val="bg1"/>
                </a:solidFill>
                <a:latin typeface="Geologica" pitchFamily="2" charset="0"/>
              </a:rPr>
              <a:t>($80)</a:t>
            </a:r>
          </a:p>
        </p:txBody>
      </p:sp>
      <p:grpSp>
        <p:nvGrpSpPr>
          <p:cNvPr id="56" name="Group 55">
            <a:extLst>
              <a:ext uri="{FF2B5EF4-FFF2-40B4-BE49-F238E27FC236}">
                <a16:creationId xmlns:a16="http://schemas.microsoft.com/office/drawing/2014/main" id="{826F7DFD-510A-A3E6-50DF-3F0D7B112B0A}"/>
              </a:ext>
            </a:extLst>
          </p:cNvPr>
          <p:cNvGrpSpPr/>
          <p:nvPr/>
        </p:nvGrpSpPr>
        <p:grpSpPr>
          <a:xfrm>
            <a:off x="3086691" y="1827191"/>
            <a:ext cx="302870" cy="4051589"/>
            <a:chOff x="2095018" y="1713053"/>
            <a:chExt cx="302870" cy="4051589"/>
          </a:xfrm>
        </p:grpSpPr>
        <p:sp>
          <p:nvSpPr>
            <p:cNvPr id="53" name="Left Brace 52">
              <a:extLst>
                <a:ext uri="{FF2B5EF4-FFF2-40B4-BE49-F238E27FC236}">
                  <a16:creationId xmlns:a16="http://schemas.microsoft.com/office/drawing/2014/main" id="{F7287510-995C-420D-87F1-061B6C9929AF}"/>
                </a:ext>
              </a:extLst>
            </p:cNvPr>
            <p:cNvSpPr/>
            <p:nvPr/>
          </p:nvSpPr>
          <p:spPr>
            <a:xfrm>
              <a:off x="2095018" y="1713053"/>
              <a:ext cx="302870" cy="1349842"/>
            </a:xfrm>
            <a:prstGeom prst="leftBrace">
              <a:avLst/>
            </a:prstGeom>
            <a:ln w="222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Left Brace 53">
              <a:extLst>
                <a:ext uri="{FF2B5EF4-FFF2-40B4-BE49-F238E27FC236}">
                  <a16:creationId xmlns:a16="http://schemas.microsoft.com/office/drawing/2014/main" id="{E4253F2F-4695-AE56-8A0B-A7E3385EDEAC}"/>
                </a:ext>
              </a:extLst>
            </p:cNvPr>
            <p:cNvSpPr/>
            <p:nvPr/>
          </p:nvSpPr>
          <p:spPr>
            <a:xfrm>
              <a:off x="2095018" y="3068366"/>
              <a:ext cx="302870" cy="1349842"/>
            </a:xfrm>
            <a:prstGeom prst="leftBrace">
              <a:avLst/>
            </a:prstGeom>
            <a:ln w="222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Left Brace 54">
              <a:extLst>
                <a:ext uri="{FF2B5EF4-FFF2-40B4-BE49-F238E27FC236}">
                  <a16:creationId xmlns:a16="http://schemas.microsoft.com/office/drawing/2014/main" id="{9BBA2830-D81E-989A-B8B1-5999D451878C}"/>
                </a:ext>
              </a:extLst>
            </p:cNvPr>
            <p:cNvSpPr/>
            <p:nvPr/>
          </p:nvSpPr>
          <p:spPr>
            <a:xfrm>
              <a:off x="2095018" y="4414800"/>
              <a:ext cx="302870" cy="1349842"/>
            </a:xfrm>
            <a:prstGeom prst="leftBrace">
              <a:avLst/>
            </a:prstGeom>
            <a:ln w="222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A0F7ED01-DD9A-BDAA-3A49-0370D005299A}"/>
              </a:ext>
            </a:extLst>
          </p:cNvPr>
          <p:cNvGrpSpPr/>
          <p:nvPr/>
        </p:nvGrpSpPr>
        <p:grpSpPr>
          <a:xfrm rot="10800000">
            <a:off x="8787065" y="1831633"/>
            <a:ext cx="302870" cy="4051589"/>
            <a:chOff x="2095018" y="1713053"/>
            <a:chExt cx="302870" cy="4051589"/>
          </a:xfrm>
        </p:grpSpPr>
        <p:sp>
          <p:nvSpPr>
            <p:cNvPr id="58" name="Left Brace 57">
              <a:extLst>
                <a:ext uri="{FF2B5EF4-FFF2-40B4-BE49-F238E27FC236}">
                  <a16:creationId xmlns:a16="http://schemas.microsoft.com/office/drawing/2014/main" id="{31A3E4A7-857D-8721-A89D-253C6F29DAEC}"/>
                </a:ext>
              </a:extLst>
            </p:cNvPr>
            <p:cNvSpPr/>
            <p:nvPr/>
          </p:nvSpPr>
          <p:spPr>
            <a:xfrm>
              <a:off x="2095018" y="1713053"/>
              <a:ext cx="302870" cy="1349842"/>
            </a:xfrm>
            <a:prstGeom prst="leftBrace">
              <a:avLst/>
            </a:prstGeom>
            <a:ln w="222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Left Brace 58">
              <a:extLst>
                <a:ext uri="{FF2B5EF4-FFF2-40B4-BE49-F238E27FC236}">
                  <a16:creationId xmlns:a16="http://schemas.microsoft.com/office/drawing/2014/main" id="{409B9F12-EB1E-12AF-A914-DDD33A3A9C09}"/>
                </a:ext>
              </a:extLst>
            </p:cNvPr>
            <p:cNvSpPr/>
            <p:nvPr/>
          </p:nvSpPr>
          <p:spPr>
            <a:xfrm>
              <a:off x="2095018" y="3068366"/>
              <a:ext cx="302870" cy="1349842"/>
            </a:xfrm>
            <a:prstGeom prst="leftBrace">
              <a:avLst/>
            </a:prstGeom>
            <a:ln w="222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Left Brace 59">
              <a:extLst>
                <a:ext uri="{FF2B5EF4-FFF2-40B4-BE49-F238E27FC236}">
                  <a16:creationId xmlns:a16="http://schemas.microsoft.com/office/drawing/2014/main" id="{2B942BFE-9173-D889-31EB-F39DB73D45FE}"/>
                </a:ext>
              </a:extLst>
            </p:cNvPr>
            <p:cNvSpPr/>
            <p:nvPr/>
          </p:nvSpPr>
          <p:spPr>
            <a:xfrm>
              <a:off x="2095018" y="4414800"/>
              <a:ext cx="302870" cy="1349842"/>
            </a:xfrm>
            <a:prstGeom prst="leftBrace">
              <a:avLst/>
            </a:prstGeom>
            <a:ln w="222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3" name="TextBox 62">
            <a:extLst>
              <a:ext uri="{FF2B5EF4-FFF2-40B4-BE49-F238E27FC236}">
                <a16:creationId xmlns:a16="http://schemas.microsoft.com/office/drawing/2014/main" id="{AC1D31E2-BEEA-9C9B-FDEB-6206E865C867}"/>
              </a:ext>
            </a:extLst>
          </p:cNvPr>
          <p:cNvSpPr txBox="1"/>
          <p:nvPr/>
        </p:nvSpPr>
        <p:spPr>
          <a:xfrm>
            <a:off x="1521577" y="3500921"/>
            <a:ext cx="1763332" cy="692497"/>
          </a:xfrm>
          <a:prstGeom prst="rect">
            <a:avLst/>
          </a:prstGeom>
          <a:noFill/>
        </p:spPr>
        <p:txBody>
          <a:bodyPr wrap="square">
            <a:spAutoFit/>
          </a:bodyPr>
          <a:lstStyle/>
          <a:p>
            <a:r>
              <a:rPr lang="en-US" sz="1300" spc="-30" dirty="0">
                <a:solidFill>
                  <a:schemeClr val="tx2"/>
                </a:solidFill>
              </a:rPr>
              <a:t>Upgrade Fee from BLI to Limited Class Evaluation = $75</a:t>
            </a:r>
          </a:p>
        </p:txBody>
      </p:sp>
      <p:sp>
        <p:nvSpPr>
          <p:cNvPr id="64" name="TextBox 63">
            <a:extLst>
              <a:ext uri="{FF2B5EF4-FFF2-40B4-BE49-F238E27FC236}">
                <a16:creationId xmlns:a16="http://schemas.microsoft.com/office/drawing/2014/main" id="{A1EB59BD-720F-59E3-2E62-B25806D5CA51}"/>
              </a:ext>
            </a:extLst>
          </p:cNvPr>
          <p:cNvSpPr txBox="1"/>
          <p:nvPr/>
        </p:nvSpPr>
        <p:spPr>
          <a:xfrm>
            <a:off x="1462231" y="5048919"/>
            <a:ext cx="1763332" cy="292388"/>
          </a:xfrm>
          <a:prstGeom prst="rect">
            <a:avLst/>
          </a:prstGeom>
          <a:noFill/>
        </p:spPr>
        <p:txBody>
          <a:bodyPr wrap="square">
            <a:spAutoFit/>
          </a:bodyPr>
          <a:lstStyle/>
          <a:p>
            <a:r>
              <a:rPr lang="en-US" sz="1300" spc="-30" dirty="0">
                <a:solidFill>
                  <a:schemeClr val="tx2"/>
                </a:solidFill>
              </a:rPr>
              <a:t>Upgrade Fee = $125</a:t>
            </a:r>
          </a:p>
        </p:txBody>
      </p:sp>
      <p:sp>
        <p:nvSpPr>
          <p:cNvPr id="66" name="TextBox 65">
            <a:extLst>
              <a:ext uri="{FF2B5EF4-FFF2-40B4-BE49-F238E27FC236}">
                <a16:creationId xmlns:a16="http://schemas.microsoft.com/office/drawing/2014/main" id="{BB8E41A4-5927-97D7-7DA7-AE302E6CB831}"/>
              </a:ext>
            </a:extLst>
          </p:cNvPr>
          <p:cNvSpPr txBox="1"/>
          <p:nvPr/>
        </p:nvSpPr>
        <p:spPr>
          <a:xfrm>
            <a:off x="9104826" y="3506738"/>
            <a:ext cx="1763332" cy="692497"/>
          </a:xfrm>
          <a:prstGeom prst="rect">
            <a:avLst/>
          </a:prstGeom>
          <a:noFill/>
        </p:spPr>
        <p:txBody>
          <a:bodyPr wrap="square">
            <a:spAutoFit/>
          </a:bodyPr>
          <a:lstStyle/>
          <a:p>
            <a:r>
              <a:rPr lang="en-US" sz="1300" spc="-30" dirty="0">
                <a:solidFill>
                  <a:schemeClr val="tx2"/>
                </a:solidFill>
              </a:rPr>
              <a:t>Upgrade Fee from BLI to Full Class Eval = $95</a:t>
            </a:r>
          </a:p>
        </p:txBody>
      </p:sp>
      <p:sp>
        <p:nvSpPr>
          <p:cNvPr id="67" name="TextBox 66">
            <a:extLst>
              <a:ext uri="{FF2B5EF4-FFF2-40B4-BE49-F238E27FC236}">
                <a16:creationId xmlns:a16="http://schemas.microsoft.com/office/drawing/2014/main" id="{9DC2D58D-07F0-5E72-1DFE-C9D801096518}"/>
              </a:ext>
            </a:extLst>
          </p:cNvPr>
          <p:cNvSpPr txBox="1"/>
          <p:nvPr/>
        </p:nvSpPr>
        <p:spPr>
          <a:xfrm>
            <a:off x="9104826" y="5048919"/>
            <a:ext cx="1763332" cy="292388"/>
          </a:xfrm>
          <a:prstGeom prst="rect">
            <a:avLst/>
          </a:prstGeom>
          <a:noFill/>
        </p:spPr>
        <p:txBody>
          <a:bodyPr wrap="square">
            <a:spAutoFit/>
          </a:bodyPr>
          <a:lstStyle/>
          <a:p>
            <a:r>
              <a:rPr lang="en-US" sz="1300" spc="-30" dirty="0">
                <a:solidFill>
                  <a:schemeClr val="tx2"/>
                </a:solidFill>
              </a:rPr>
              <a:t>Upgrade Fee = $125</a:t>
            </a:r>
          </a:p>
        </p:txBody>
      </p:sp>
      <p:sp>
        <p:nvSpPr>
          <p:cNvPr id="7" name="Прямоугольник">
            <a:extLst>
              <a:ext uri="{FF2B5EF4-FFF2-40B4-BE49-F238E27FC236}">
                <a16:creationId xmlns:a16="http://schemas.microsoft.com/office/drawing/2014/main" id="{405DE8DF-D68D-B51F-1544-252B2ED47B1E}"/>
              </a:ext>
            </a:extLst>
          </p:cNvPr>
          <p:cNvSpPr>
            <a:spLocks/>
          </p:cNvSpPr>
          <p:nvPr/>
        </p:nvSpPr>
        <p:spPr>
          <a:xfrm>
            <a:off x="6116529" y="3896308"/>
            <a:ext cx="2676657" cy="806891"/>
          </a:xfrm>
          <a:prstGeom prst="roundRect">
            <a:avLst>
              <a:gd name="adj" fmla="val 4672"/>
            </a:avLst>
          </a:prstGeom>
          <a:solidFill>
            <a:schemeClr val="accent1">
              <a:alpha val="70006"/>
            </a:schemeClr>
          </a:solidFill>
          <a:ln w="12700">
            <a:miter lim="400000"/>
          </a:ln>
        </p:spPr>
        <p:txBody>
          <a:bodyPr lIns="0" tIns="0" rIns="0" bIns="0" anchor="ctr"/>
          <a:lstStyle/>
          <a:p>
            <a:pPr algn="ctr"/>
            <a:r>
              <a:rPr lang="en-US" sz="1400" spc="-30" dirty="0">
                <a:solidFill>
                  <a:schemeClr val="bg1"/>
                </a:solidFill>
                <a:latin typeface="Geologica" pitchFamily="2" charset="0"/>
              </a:rPr>
              <a:t>Full Class Evaluation</a:t>
            </a:r>
          </a:p>
        </p:txBody>
      </p:sp>
      <p:cxnSp>
        <p:nvCxnSpPr>
          <p:cNvPr id="8" name="Connector: Elbow 7">
            <a:extLst>
              <a:ext uri="{FF2B5EF4-FFF2-40B4-BE49-F238E27FC236}">
                <a16:creationId xmlns:a16="http://schemas.microsoft.com/office/drawing/2014/main" id="{8E326F84-E729-1F8F-5C0C-E23231B492CF}"/>
              </a:ext>
            </a:extLst>
          </p:cNvPr>
          <p:cNvCxnSpPr>
            <a:cxnSpLocks/>
          </p:cNvCxnSpPr>
          <p:nvPr/>
        </p:nvCxnSpPr>
        <p:spPr>
          <a:xfrm rot="16200000" flipH="1">
            <a:off x="6578408" y="2979195"/>
            <a:ext cx="442813" cy="1366571"/>
          </a:xfrm>
          <a:prstGeom prst="bentConnector3">
            <a:avLst/>
          </a:prstGeom>
          <a:ln w="22225">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9" name="Connector: Elbow 8">
            <a:extLst>
              <a:ext uri="{FF2B5EF4-FFF2-40B4-BE49-F238E27FC236}">
                <a16:creationId xmlns:a16="http://schemas.microsoft.com/office/drawing/2014/main" id="{4BADBDF3-4F7D-77B3-8E05-0292A95BDC86}"/>
              </a:ext>
            </a:extLst>
          </p:cNvPr>
          <p:cNvCxnSpPr>
            <a:cxnSpLocks/>
          </p:cNvCxnSpPr>
          <p:nvPr/>
        </p:nvCxnSpPr>
        <p:spPr>
          <a:xfrm rot="5400000">
            <a:off x="5221112" y="2976421"/>
            <a:ext cx="437265" cy="1366572"/>
          </a:xfrm>
          <a:prstGeom prst="bentConnector3">
            <a:avLst/>
          </a:prstGeom>
          <a:ln w="22225">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0B79760-7432-3D0C-451B-A5EC4A1F7139}"/>
              </a:ext>
            </a:extLst>
          </p:cNvPr>
          <p:cNvCxnSpPr>
            <a:stCxn id="18" idx="2"/>
          </p:cNvCxnSpPr>
          <p:nvPr/>
        </p:nvCxnSpPr>
        <p:spPr>
          <a:xfrm flipH="1">
            <a:off x="6095999" y="2209899"/>
            <a:ext cx="1" cy="4409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D3F2550C-9823-3C27-8C63-17D15AAC5C7F}"/>
              </a:ext>
            </a:extLst>
          </p:cNvPr>
          <p:cNvSpPr txBox="1"/>
          <p:nvPr/>
        </p:nvSpPr>
        <p:spPr>
          <a:xfrm>
            <a:off x="1562405" y="2184130"/>
            <a:ext cx="1763332" cy="492443"/>
          </a:xfrm>
          <a:prstGeom prst="rect">
            <a:avLst/>
          </a:prstGeom>
          <a:noFill/>
        </p:spPr>
        <p:txBody>
          <a:bodyPr wrap="square">
            <a:spAutoFit/>
          </a:bodyPr>
          <a:lstStyle/>
          <a:p>
            <a:r>
              <a:rPr lang="en-US" sz="1300" spc="-30" dirty="0">
                <a:solidFill>
                  <a:schemeClr val="tx2"/>
                </a:solidFill>
              </a:rPr>
              <a:t>Upgrade Fee to include AVM= $15</a:t>
            </a:r>
          </a:p>
        </p:txBody>
      </p:sp>
      <p:sp>
        <p:nvSpPr>
          <p:cNvPr id="6" name="TextBox 5">
            <a:extLst>
              <a:ext uri="{FF2B5EF4-FFF2-40B4-BE49-F238E27FC236}">
                <a16:creationId xmlns:a16="http://schemas.microsoft.com/office/drawing/2014/main" id="{A2C0BD81-6152-E22B-EAC1-1CA825EA4FB0}"/>
              </a:ext>
            </a:extLst>
          </p:cNvPr>
          <p:cNvSpPr txBox="1"/>
          <p:nvPr/>
        </p:nvSpPr>
        <p:spPr>
          <a:xfrm>
            <a:off x="9104826" y="2255890"/>
            <a:ext cx="1763332" cy="492443"/>
          </a:xfrm>
          <a:prstGeom prst="rect">
            <a:avLst/>
          </a:prstGeom>
          <a:noFill/>
        </p:spPr>
        <p:txBody>
          <a:bodyPr wrap="square">
            <a:spAutoFit/>
          </a:bodyPr>
          <a:lstStyle/>
          <a:p>
            <a:r>
              <a:rPr lang="en-US" sz="1300" spc="-30" dirty="0">
                <a:solidFill>
                  <a:schemeClr val="tx2"/>
                </a:solidFill>
              </a:rPr>
              <a:t>Upgrade Fee to include AVM= $15</a:t>
            </a:r>
          </a:p>
        </p:txBody>
      </p:sp>
    </p:spTree>
    <p:extLst>
      <p:ext uri="{BB962C8B-B14F-4D97-AF65-F5344CB8AC3E}">
        <p14:creationId xmlns:p14="http://schemas.microsoft.com/office/powerpoint/2010/main" val="988052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1100-7C9D-EC75-2F1B-EE3A7776508A}"/>
              </a:ext>
            </a:extLst>
          </p:cNvPr>
          <p:cNvSpPr>
            <a:spLocks noGrp="1"/>
          </p:cNvSpPr>
          <p:nvPr>
            <p:ph type="ctrTitle"/>
          </p:nvPr>
        </p:nvSpPr>
        <p:spPr>
          <a:xfrm>
            <a:off x="657225" y="644239"/>
            <a:ext cx="10148427" cy="888519"/>
          </a:xfrm>
        </p:spPr>
        <p:txBody>
          <a:bodyPr/>
          <a:lstStyle/>
          <a:p>
            <a:r>
              <a:rPr lang="en-US" dirty="0"/>
              <a:t>AVM Example</a:t>
            </a:r>
          </a:p>
        </p:txBody>
      </p:sp>
      <p:sp>
        <p:nvSpPr>
          <p:cNvPr id="4" name="Footer Placeholder 3">
            <a:extLst>
              <a:ext uri="{FF2B5EF4-FFF2-40B4-BE49-F238E27FC236}">
                <a16:creationId xmlns:a16="http://schemas.microsoft.com/office/drawing/2014/main" id="{703FAF02-B4B1-3F43-BDAC-22AE0A886229}"/>
              </a:ext>
            </a:extLst>
          </p:cNvPr>
          <p:cNvSpPr>
            <a:spLocks noGrp="1"/>
          </p:cNvSpPr>
          <p:nvPr>
            <p:ph type="ftr" sz="quarter" idx="11"/>
          </p:nvPr>
        </p:nvSpPr>
        <p:spPr/>
        <p:txBody>
          <a:bodyPr/>
          <a:lstStyle/>
          <a:p>
            <a:r>
              <a:rPr lang="en-US"/>
              <a:t>Class Valuation | Proprietary &amp; Confidential</a:t>
            </a:r>
            <a:endParaRPr lang="en-US" dirty="0"/>
          </a:p>
        </p:txBody>
      </p:sp>
      <p:sp>
        <p:nvSpPr>
          <p:cNvPr id="5" name="Slide Number Placeholder 4">
            <a:extLst>
              <a:ext uri="{FF2B5EF4-FFF2-40B4-BE49-F238E27FC236}">
                <a16:creationId xmlns:a16="http://schemas.microsoft.com/office/drawing/2014/main" id="{538E6045-02CF-0558-2CF5-416CBEF8EADA}"/>
              </a:ext>
            </a:extLst>
          </p:cNvPr>
          <p:cNvSpPr>
            <a:spLocks noGrp="1"/>
          </p:cNvSpPr>
          <p:nvPr>
            <p:ph type="sldNum" sz="quarter" idx="12"/>
          </p:nvPr>
        </p:nvSpPr>
        <p:spPr/>
        <p:txBody>
          <a:bodyPr/>
          <a:lstStyle/>
          <a:p>
            <a:fld id="{A171EFB7-B5DA-4DCB-BD71-FD0BC66714E1}" type="slidenum">
              <a:rPr lang="en-US" smtClean="0"/>
              <a:t>11</a:t>
            </a:fld>
            <a:endParaRPr lang="en-US"/>
          </a:p>
        </p:txBody>
      </p:sp>
      <p:pic>
        <p:nvPicPr>
          <p:cNvPr id="3" name="Picture 2">
            <a:extLst>
              <a:ext uri="{FF2B5EF4-FFF2-40B4-BE49-F238E27FC236}">
                <a16:creationId xmlns:a16="http://schemas.microsoft.com/office/drawing/2014/main" id="{7C9F5DA1-B4CA-ED7D-73E8-BFEB64123561}"/>
              </a:ext>
            </a:extLst>
          </p:cNvPr>
          <p:cNvPicPr>
            <a:picLocks noChangeAspect="1"/>
          </p:cNvPicPr>
          <p:nvPr/>
        </p:nvPicPr>
        <p:blipFill>
          <a:blip r:embed="rId2"/>
          <a:stretch>
            <a:fillRect/>
          </a:stretch>
        </p:blipFill>
        <p:spPr>
          <a:xfrm>
            <a:off x="4353484" y="1396509"/>
            <a:ext cx="3499878" cy="4573011"/>
          </a:xfrm>
          <a:prstGeom prst="rect">
            <a:avLst/>
          </a:prstGeom>
        </p:spPr>
      </p:pic>
      <p:pic>
        <p:nvPicPr>
          <p:cNvPr id="6" name="Picture 5">
            <a:extLst>
              <a:ext uri="{FF2B5EF4-FFF2-40B4-BE49-F238E27FC236}">
                <a16:creationId xmlns:a16="http://schemas.microsoft.com/office/drawing/2014/main" id="{24761664-616A-693E-18A9-B49E10B3A7F2}"/>
              </a:ext>
            </a:extLst>
          </p:cNvPr>
          <p:cNvPicPr>
            <a:picLocks noChangeAspect="1"/>
          </p:cNvPicPr>
          <p:nvPr/>
        </p:nvPicPr>
        <p:blipFill>
          <a:blip r:embed="rId3"/>
          <a:stretch>
            <a:fillRect/>
          </a:stretch>
        </p:blipFill>
        <p:spPr>
          <a:xfrm>
            <a:off x="7932927" y="1316176"/>
            <a:ext cx="3542918" cy="4651831"/>
          </a:xfrm>
          <a:prstGeom prst="rect">
            <a:avLst/>
          </a:prstGeom>
        </p:spPr>
      </p:pic>
      <p:pic>
        <p:nvPicPr>
          <p:cNvPr id="8" name="Picture 7">
            <a:extLst>
              <a:ext uri="{FF2B5EF4-FFF2-40B4-BE49-F238E27FC236}">
                <a16:creationId xmlns:a16="http://schemas.microsoft.com/office/drawing/2014/main" id="{7A5DB88F-5019-1879-96FF-073D0C917121}"/>
              </a:ext>
            </a:extLst>
          </p:cNvPr>
          <p:cNvPicPr>
            <a:picLocks noChangeAspect="1"/>
          </p:cNvPicPr>
          <p:nvPr/>
        </p:nvPicPr>
        <p:blipFill>
          <a:blip r:embed="rId4"/>
          <a:stretch>
            <a:fillRect/>
          </a:stretch>
        </p:blipFill>
        <p:spPr>
          <a:xfrm>
            <a:off x="684119" y="1396759"/>
            <a:ext cx="3522590" cy="4571499"/>
          </a:xfrm>
          <a:prstGeom prst="rect">
            <a:avLst/>
          </a:prstGeom>
        </p:spPr>
      </p:pic>
    </p:spTree>
    <p:extLst>
      <p:ext uri="{BB962C8B-B14F-4D97-AF65-F5344CB8AC3E}">
        <p14:creationId xmlns:p14="http://schemas.microsoft.com/office/powerpoint/2010/main" val="3777799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CFCFA-1F26-CC1B-1978-933B676BB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338D4-5364-B7B8-06CD-FE6109C35893}"/>
              </a:ext>
            </a:extLst>
          </p:cNvPr>
          <p:cNvSpPr>
            <a:spLocks noGrp="1"/>
          </p:cNvSpPr>
          <p:nvPr>
            <p:ph type="ctrTitle"/>
          </p:nvPr>
        </p:nvSpPr>
        <p:spPr>
          <a:xfrm>
            <a:off x="261930" y="136525"/>
            <a:ext cx="10148427" cy="888519"/>
          </a:xfrm>
        </p:spPr>
        <p:txBody>
          <a:bodyPr/>
          <a:lstStyle/>
          <a:p>
            <a:r>
              <a:rPr lang="en-US" dirty="0"/>
              <a:t>PCR Example</a:t>
            </a:r>
          </a:p>
        </p:txBody>
      </p:sp>
      <p:sp>
        <p:nvSpPr>
          <p:cNvPr id="4" name="Footer Placeholder 3">
            <a:extLst>
              <a:ext uri="{FF2B5EF4-FFF2-40B4-BE49-F238E27FC236}">
                <a16:creationId xmlns:a16="http://schemas.microsoft.com/office/drawing/2014/main" id="{ACCB37F0-B1CF-37C7-361E-DAFF89007005}"/>
              </a:ext>
            </a:extLst>
          </p:cNvPr>
          <p:cNvSpPr>
            <a:spLocks noGrp="1"/>
          </p:cNvSpPr>
          <p:nvPr>
            <p:ph type="ftr" sz="quarter" idx="11"/>
          </p:nvPr>
        </p:nvSpPr>
        <p:spPr/>
        <p:txBody>
          <a:bodyPr/>
          <a:lstStyle/>
          <a:p>
            <a:r>
              <a:rPr lang="en-US"/>
              <a:t>Class Valuation | Proprietary &amp; Confidential</a:t>
            </a:r>
            <a:endParaRPr lang="en-US" dirty="0"/>
          </a:p>
        </p:txBody>
      </p:sp>
      <p:sp>
        <p:nvSpPr>
          <p:cNvPr id="5" name="Slide Number Placeholder 4">
            <a:extLst>
              <a:ext uri="{FF2B5EF4-FFF2-40B4-BE49-F238E27FC236}">
                <a16:creationId xmlns:a16="http://schemas.microsoft.com/office/drawing/2014/main" id="{2A23B1B2-7365-955D-C8AA-62B8E7979148}"/>
              </a:ext>
            </a:extLst>
          </p:cNvPr>
          <p:cNvSpPr>
            <a:spLocks noGrp="1"/>
          </p:cNvSpPr>
          <p:nvPr>
            <p:ph type="sldNum" sz="quarter" idx="12"/>
          </p:nvPr>
        </p:nvSpPr>
        <p:spPr/>
        <p:txBody>
          <a:bodyPr/>
          <a:lstStyle/>
          <a:p>
            <a:fld id="{A171EFB7-B5DA-4DCB-BD71-FD0BC66714E1}" type="slidenum">
              <a:rPr lang="en-US" smtClean="0"/>
              <a:t>12</a:t>
            </a:fld>
            <a:endParaRPr lang="en-US"/>
          </a:p>
        </p:txBody>
      </p:sp>
      <p:pic>
        <p:nvPicPr>
          <p:cNvPr id="9" name="Picture 8">
            <a:extLst>
              <a:ext uri="{FF2B5EF4-FFF2-40B4-BE49-F238E27FC236}">
                <a16:creationId xmlns:a16="http://schemas.microsoft.com/office/drawing/2014/main" id="{36EFDC1A-830E-471C-C7E8-2FA21B201BDB}"/>
              </a:ext>
            </a:extLst>
          </p:cNvPr>
          <p:cNvPicPr>
            <a:picLocks noChangeAspect="1"/>
          </p:cNvPicPr>
          <p:nvPr/>
        </p:nvPicPr>
        <p:blipFill>
          <a:blip r:embed="rId2"/>
          <a:stretch>
            <a:fillRect/>
          </a:stretch>
        </p:blipFill>
        <p:spPr>
          <a:xfrm>
            <a:off x="170538" y="936235"/>
            <a:ext cx="3978675" cy="5420115"/>
          </a:xfrm>
          <a:prstGeom prst="rect">
            <a:avLst/>
          </a:prstGeom>
        </p:spPr>
      </p:pic>
      <p:pic>
        <p:nvPicPr>
          <p:cNvPr id="11" name="Picture 10">
            <a:extLst>
              <a:ext uri="{FF2B5EF4-FFF2-40B4-BE49-F238E27FC236}">
                <a16:creationId xmlns:a16="http://schemas.microsoft.com/office/drawing/2014/main" id="{BDE1D4B4-72EA-3309-D72E-12931BE262C4}"/>
              </a:ext>
            </a:extLst>
          </p:cNvPr>
          <p:cNvPicPr>
            <a:picLocks noChangeAspect="1"/>
          </p:cNvPicPr>
          <p:nvPr/>
        </p:nvPicPr>
        <p:blipFill>
          <a:blip r:embed="rId3"/>
          <a:stretch>
            <a:fillRect/>
          </a:stretch>
        </p:blipFill>
        <p:spPr>
          <a:xfrm>
            <a:off x="4064114" y="936235"/>
            <a:ext cx="3978675" cy="5420116"/>
          </a:xfrm>
          <a:prstGeom prst="rect">
            <a:avLst/>
          </a:prstGeom>
        </p:spPr>
      </p:pic>
      <p:pic>
        <p:nvPicPr>
          <p:cNvPr id="13" name="Picture 12">
            <a:extLst>
              <a:ext uri="{FF2B5EF4-FFF2-40B4-BE49-F238E27FC236}">
                <a16:creationId xmlns:a16="http://schemas.microsoft.com/office/drawing/2014/main" id="{2ACBF4AB-3C4B-CC5E-D096-D2D5705D0839}"/>
              </a:ext>
            </a:extLst>
          </p:cNvPr>
          <p:cNvPicPr>
            <a:picLocks noChangeAspect="1"/>
          </p:cNvPicPr>
          <p:nvPr/>
        </p:nvPicPr>
        <p:blipFill>
          <a:blip r:embed="rId4"/>
          <a:stretch>
            <a:fillRect/>
          </a:stretch>
        </p:blipFill>
        <p:spPr>
          <a:xfrm>
            <a:off x="8125321" y="936235"/>
            <a:ext cx="3942353" cy="5420114"/>
          </a:xfrm>
          <a:prstGeom prst="rect">
            <a:avLst/>
          </a:prstGeom>
        </p:spPr>
      </p:pic>
    </p:spTree>
    <p:extLst>
      <p:ext uri="{BB962C8B-B14F-4D97-AF65-F5344CB8AC3E}">
        <p14:creationId xmlns:p14="http://schemas.microsoft.com/office/powerpoint/2010/main" val="359650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ADF4E-47BD-2D29-45E8-BF6A49EDA3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BF296F-B58D-22B3-EB8B-B3402411B38C}"/>
              </a:ext>
            </a:extLst>
          </p:cNvPr>
          <p:cNvSpPr>
            <a:spLocks noGrp="1"/>
          </p:cNvSpPr>
          <p:nvPr>
            <p:ph type="ctrTitle"/>
          </p:nvPr>
        </p:nvSpPr>
        <p:spPr>
          <a:xfrm>
            <a:off x="620279" y="274651"/>
            <a:ext cx="10148427" cy="888519"/>
          </a:xfrm>
        </p:spPr>
        <p:txBody>
          <a:bodyPr/>
          <a:lstStyle/>
          <a:p>
            <a:r>
              <a:rPr lang="en-US" dirty="0"/>
              <a:t>Limited Class Evaluation</a:t>
            </a:r>
          </a:p>
        </p:txBody>
      </p:sp>
      <p:pic>
        <p:nvPicPr>
          <p:cNvPr id="6" name="Picture 5">
            <a:extLst>
              <a:ext uri="{FF2B5EF4-FFF2-40B4-BE49-F238E27FC236}">
                <a16:creationId xmlns:a16="http://schemas.microsoft.com/office/drawing/2014/main" id="{EE9459B9-462F-CEA9-67A9-7343303DD7A5}"/>
              </a:ext>
            </a:extLst>
          </p:cNvPr>
          <p:cNvPicPr>
            <a:picLocks noChangeAspect="1"/>
          </p:cNvPicPr>
          <p:nvPr/>
        </p:nvPicPr>
        <p:blipFill>
          <a:blip r:embed="rId2"/>
          <a:stretch>
            <a:fillRect/>
          </a:stretch>
        </p:blipFill>
        <p:spPr>
          <a:xfrm>
            <a:off x="4138434" y="973394"/>
            <a:ext cx="3718729" cy="5304767"/>
          </a:xfrm>
          <a:prstGeom prst="rect">
            <a:avLst/>
          </a:prstGeom>
        </p:spPr>
      </p:pic>
      <p:sp>
        <p:nvSpPr>
          <p:cNvPr id="4" name="Footer Placeholder 3">
            <a:extLst>
              <a:ext uri="{FF2B5EF4-FFF2-40B4-BE49-F238E27FC236}">
                <a16:creationId xmlns:a16="http://schemas.microsoft.com/office/drawing/2014/main" id="{C928452A-EE06-C768-B806-E5E4F5C525B6}"/>
              </a:ext>
            </a:extLst>
          </p:cNvPr>
          <p:cNvSpPr>
            <a:spLocks noGrp="1"/>
          </p:cNvSpPr>
          <p:nvPr>
            <p:ph type="ftr" sz="quarter" idx="11"/>
          </p:nvPr>
        </p:nvSpPr>
        <p:spPr/>
        <p:txBody>
          <a:bodyPr/>
          <a:lstStyle/>
          <a:p>
            <a:r>
              <a:rPr lang="en-US"/>
              <a:t>Class Valuation | Proprietary &amp; Confidential</a:t>
            </a:r>
            <a:endParaRPr lang="en-US" dirty="0"/>
          </a:p>
        </p:txBody>
      </p:sp>
      <p:sp>
        <p:nvSpPr>
          <p:cNvPr id="5" name="Slide Number Placeholder 4">
            <a:extLst>
              <a:ext uri="{FF2B5EF4-FFF2-40B4-BE49-F238E27FC236}">
                <a16:creationId xmlns:a16="http://schemas.microsoft.com/office/drawing/2014/main" id="{2B29070E-6332-647F-CA09-8959AE0FBE17}"/>
              </a:ext>
            </a:extLst>
          </p:cNvPr>
          <p:cNvSpPr>
            <a:spLocks noGrp="1"/>
          </p:cNvSpPr>
          <p:nvPr>
            <p:ph type="sldNum" sz="quarter" idx="12"/>
          </p:nvPr>
        </p:nvSpPr>
        <p:spPr/>
        <p:txBody>
          <a:bodyPr/>
          <a:lstStyle/>
          <a:p>
            <a:fld id="{A171EFB7-B5DA-4DCB-BD71-FD0BC66714E1}" type="slidenum">
              <a:rPr lang="en-US" smtClean="0"/>
              <a:t>13</a:t>
            </a:fld>
            <a:endParaRPr lang="en-US"/>
          </a:p>
        </p:txBody>
      </p:sp>
      <p:pic>
        <p:nvPicPr>
          <p:cNvPr id="9" name="Picture 8">
            <a:extLst>
              <a:ext uri="{FF2B5EF4-FFF2-40B4-BE49-F238E27FC236}">
                <a16:creationId xmlns:a16="http://schemas.microsoft.com/office/drawing/2014/main" id="{DF480696-386B-1688-46EB-576B2F5D54F5}"/>
              </a:ext>
            </a:extLst>
          </p:cNvPr>
          <p:cNvPicPr>
            <a:picLocks noChangeAspect="1"/>
          </p:cNvPicPr>
          <p:nvPr/>
        </p:nvPicPr>
        <p:blipFill>
          <a:blip r:embed="rId3"/>
          <a:srcRect t="5555"/>
          <a:stretch/>
        </p:blipFill>
        <p:spPr>
          <a:xfrm>
            <a:off x="313741" y="973394"/>
            <a:ext cx="3718729" cy="5304768"/>
          </a:xfrm>
          <a:prstGeom prst="rect">
            <a:avLst/>
          </a:prstGeom>
        </p:spPr>
      </p:pic>
      <p:pic>
        <p:nvPicPr>
          <p:cNvPr id="15" name="Picture 14">
            <a:extLst>
              <a:ext uri="{FF2B5EF4-FFF2-40B4-BE49-F238E27FC236}">
                <a16:creationId xmlns:a16="http://schemas.microsoft.com/office/drawing/2014/main" id="{7E3143D9-07D4-BA8C-BCD2-C395D3507B36}"/>
              </a:ext>
            </a:extLst>
          </p:cNvPr>
          <p:cNvPicPr>
            <a:picLocks noChangeAspect="1"/>
          </p:cNvPicPr>
          <p:nvPr/>
        </p:nvPicPr>
        <p:blipFill>
          <a:blip r:embed="rId4"/>
          <a:stretch>
            <a:fillRect/>
          </a:stretch>
        </p:blipFill>
        <p:spPr>
          <a:xfrm>
            <a:off x="8153399" y="825727"/>
            <a:ext cx="3418321" cy="5452434"/>
          </a:xfrm>
          <a:prstGeom prst="rect">
            <a:avLst/>
          </a:prstGeom>
        </p:spPr>
      </p:pic>
      <p:pic>
        <p:nvPicPr>
          <p:cNvPr id="7" name="Picture 6">
            <a:extLst>
              <a:ext uri="{FF2B5EF4-FFF2-40B4-BE49-F238E27FC236}">
                <a16:creationId xmlns:a16="http://schemas.microsoft.com/office/drawing/2014/main" id="{DA7DD250-10B8-AC75-5B6A-69B30852796F}"/>
              </a:ext>
            </a:extLst>
          </p:cNvPr>
          <p:cNvPicPr>
            <a:picLocks noChangeAspect="1"/>
          </p:cNvPicPr>
          <p:nvPr/>
        </p:nvPicPr>
        <p:blipFill>
          <a:blip r:embed="rId5"/>
          <a:stretch>
            <a:fillRect/>
          </a:stretch>
        </p:blipFill>
        <p:spPr>
          <a:xfrm>
            <a:off x="4328707" y="5305146"/>
            <a:ext cx="3397286" cy="674740"/>
          </a:xfrm>
          <a:prstGeom prst="rect">
            <a:avLst/>
          </a:prstGeom>
        </p:spPr>
      </p:pic>
    </p:spTree>
    <p:extLst>
      <p:ext uri="{BB962C8B-B14F-4D97-AF65-F5344CB8AC3E}">
        <p14:creationId xmlns:p14="http://schemas.microsoft.com/office/powerpoint/2010/main" val="2573296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25D84-A6E4-F872-F712-D1A12EFF2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711D90-5D26-BA31-2356-FAEE4EE249CD}"/>
              </a:ext>
            </a:extLst>
          </p:cNvPr>
          <p:cNvSpPr>
            <a:spLocks noGrp="1"/>
          </p:cNvSpPr>
          <p:nvPr>
            <p:ph type="ctrTitle"/>
          </p:nvPr>
        </p:nvSpPr>
        <p:spPr>
          <a:xfrm>
            <a:off x="657225" y="648254"/>
            <a:ext cx="10148427" cy="888519"/>
          </a:xfrm>
        </p:spPr>
        <p:txBody>
          <a:bodyPr/>
          <a:lstStyle/>
          <a:p>
            <a:r>
              <a:rPr lang="en-US" dirty="0"/>
              <a:t>Class Evaluation</a:t>
            </a:r>
          </a:p>
        </p:txBody>
      </p:sp>
      <p:pic>
        <p:nvPicPr>
          <p:cNvPr id="6" name="Picture 5">
            <a:extLst>
              <a:ext uri="{FF2B5EF4-FFF2-40B4-BE49-F238E27FC236}">
                <a16:creationId xmlns:a16="http://schemas.microsoft.com/office/drawing/2014/main" id="{43ADA6D2-8FB9-B6A5-F7BB-0090946343FC}"/>
              </a:ext>
            </a:extLst>
          </p:cNvPr>
          <p:cNvPicPr>
            <a:picLocks noChangeAspect="1"/>
          </p:cNvPicPr>
          <p:nvPr/>
        </p:nvPicPr>
        <p:blipFill>
          <a:blip r:embed="rId2"/>
          <a:stretch>
            <a:fillRect/>
          </a:stretch>
        </p:blipFill>
        <p:spPr>
          <a:xfrm>
            <a:off x="4382512" y="990355"/>
            <a:ext cx="3474651" cy="4056670"/>
          </a:xfrm>
          <a:prstGeom prst="rect">
            <a:avLst/>
          </a:prstGeom>
        </p:spPr>
      </p:pic>
      <p:sp>
        <p:nvSpPr>
          <p:cNvPr id="4" name="Footer Placeholder 3">
            <a:extLst>
              <a:ext uri="{FF2B5EF4-FFF2-40B4-BE49-F238E27FC236}">
                <a16:creationId xmlns:a16="http://schemas.microsoft.com/office/drawing/2014/main" id="{6874B51E-37D5-4E47-0EC6-47E37D58553F}"/>
              </a:ext>
            </a:extLst>
          </p:cNvPr>
          <p:cNvSpPr>
            <a:spLocks noGrp="1"/>
          </p:cNvSpPr>
          <p:nvPr>
            <p:ph type="ftr" sz="quarter" idx="11"/>
          </p:nvPr>
        </p:nvSpPr>
        <p:spPr/>
        <p:txBody>
          <a:bodyPr/>
          <a:lstStyle/>
          <a:p>
            <a:r>
              <a:rPr lang="en-US"/>
              <a:t>Class Valuation | Proprietary &amp; Confidential</a:t>
            </a:r>
            <a:endParaRPr lang="en-US" dirty="0"/>
          </a:p>
        </p:txBody>
      </p:sp>
      <p:sp>
        <p:nvSpPr>
          <p:cNvPr id="5" name="Slide Number Placeholder 4">
            <a:extLst>
              <a:ext uri="{FF2B5EF4-FFF2-40B4-BE49-F238E27FC236}">
                <a16:creationId xmlns:a16="http://schemas.microsoft.com/office/drawing/2014/main" id="{76E00F17-3247-C7F2-14CD-42336F3720E5}"/>
              </a:ext>
            </a:extLst>
          </p:cNvPr>
          <p:cNvSpPr>
            <a:spLocks noGrp="1"/>
          </p:cNvSpPr>
          <p:nvPr>
            <p:ph type="sldNum" sz="quarter" idx="12"/>
          </p:nvPr>
        </p:nvSpPr>
        <p:spPr/>
        <p:txBody>
          <a:bodyPr/>
          <a:lstStyle/>
          <a:p>
            <a:fld id="{A171EFB7-B5DA-4DCB-BD71-FD0BC66714E1}" type="slidenum">
              <a:rPr lang="en-US" smtClean="0"/>
              <a:t>14</a:t>
            </a:fld>
            <a:endParaRPr lang="en-US"/>
          </a:p>
        </p:txBody>
      </p:sp>
      <p:pic>
        <p:nvPicPr>
          <p:cNvPr id="9" name="Picture 8">
            <a:extLst>
              <a:ext uri="{FF2B5EF4-FFF2-40B4-BE49-F238E27FC236}">
                <a16:creationId xmlns:a16="http://schemas.microsoft.com/office/drawing/2014/main" id="{EC646135-32C1-C86A-3BC6-76632BB4D91E}"/>
              </a:ext>
            </a:extLst>
          </p:cNvPr>
          <p:cNvPicPr>
            <a:picLocks noChangeAspect="1"/>
          </p:cNvPicPr>
          <p:nvPr/>
        </p:nvPicPr>
        <p:blipFill>
          <a:blip r:embed="rId3"/>
          <a:srcRect t="6453"/>
          <a:stretch/>
        </p:blipFill>
        <p:spPr>
          <a:xfrm>
            <a:off x="498764" y="1312434"/>
            <a:ext cx="3533706" cy="4965728"/>
          </a:xfrm>
          <a:prstGeom prst="rect">
            <a:avLst/>
          </a:prstGeom>
        </p:spPr>
      </p:pic>
      <p:pic>
        <p:nvPicPr>
          <p:cNvPr id="13" name="Picture 12">
            <a:extLst>
              <a:ext uri="{FF2B5EF4-FFF2-40B4-BE49-F238E27FC236}">
                <a16:creationId xmlns:a16="http://schemas.microsoft.com/office/drawing/2014/main" id="{8B2F2196-20CB-607C-A154-8107E0A69E15}"/>
              </a:ext>
            </a:extLst>
          </p:cNvPr>
          <p:cNvPicPr>
            <a:picLocks noChangeAspect="1"/>
          </p:cNvPicPr>
          <p:nvPr/>
        </p:nvPicPr>
        <p:blipFill>
          <a:blip r:embed="rId4"/>
          <a:stretch>
            <a:fillRect/>
          </a:stretch>
        </p:blipFill>
        <p:spPr>
          <a:xfrm>
            <a:off x="4166265" y="1237005"/>
            <a:ext cx="3614004" cy="5041158"/>
          </a:xfrm>
          <a:prstGeom prst="rect">
            <a:avLst/>
          </a:prstGeom>
        </p:spPr>
      </p:pic>
      <p:pic>
        <p:nvPicPr>
          <p:cNvPr id="15" name="Picture 14">
            <a:extLst>
              <a:ext uri="{FF2B5EF4-FFF2-40B4-BE49-F238E27FC236}">
                <a16:creationId xmlns:a16="http://schemas.microsoft.com/office/drawing/2014/main" id="{C2707546-B5A6-BD09-9E4B-AE36C16206A9}"/>
              </a:ext>
            </a:extLst>
          </p:cNvPr>
          <p:cNvPicPr>
            <a:picLocks noChangeAspect="1"/>
          </p:cNvPicPr>
          <p:nvPr/>
        </p:nvPicPr>
        <p:blipFill>
          <a:blip r:embed="rId5"/>
          <a:stretch>
            <a:fillRect/>
          </a:stretch>
        </p:blipFill>
        <p:spPr>
          <a:xfrm>
            <a:off x="8153400" y="1092513"/>
            <a:ext cx="3148738" cy="5037981"/>
          </a:xfrm>
          <a:prstGeom prst="rect">
            <a:avLst/>
          </a:prstGeom>
        </p:spPr>
      </p:pic>
      <p:pic>
        <p:nvPicPr>
          <p:cNvPr id="17" name="Picture 16">
            <a:extLst>
              <a:ext uri="{FF2B5EF4-FFF2-40B4-BE49-F238E27FC236}">
                <a16:creationId xmlns:a16="http://schemas.microsoft.com/office/drawing/2014/main" id="{6AAED64D-6040-7424-D41C-BC46EEF9B23A}"/>
              </a:ext>
            </a:extLst>
          </p:cNvPr>
          <p:cNvPicPr>
            <a:picLocks noChangeAspect="1"/>
          </p:cNvPicPr>
          <p:nvPr/>
        </p:nvPicPr>
        <p:blipFill>
          <a:blip r:embed="rId6"/>
          <a:stretch>
            <a:fillRect/>
          </a:stretch>
        </p:blipFill>
        <p:spPr>
          <a:xfrm>
            <a:off x="8047436" y="1312434"/>
            <a:ext cx="3421040" cy="4896247"/>
          </a:xfrm>
          <a:prstGeom prst="rect">
            <a:avLst/>
          </a:prstGeom>
        </p:spPr>
      </p:pic>
    </p:spTree>
    <p:extLst>
      <p:ext uri="{BB962C8B-B14F-4D97-AF65-F5344CB8AC3E}">
        <p14:creationId xmlns:p14="http://schemas.microsoft.com/office/powerpoint/2010/main" val="2781629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59A7DA-FC71-49A4-419F-EB33F7C1C231}"/>
              </a:ext>
            </a:extLst>
          </p:cNvPr>
          <p:cNvSpPr>
            <a:spLocks noGrp="1"/>
          </p:cNvSpPr>
          <p:nvPr>
            <p:ph idx="1"/>
          </p:nvPr>
        </p:nvSpPr>
        <p:spPr>
          <a:xfrm>
            <a:off x="1576964" y="3325915"/>
            <a:ext cx="8728116" cy="3030436"/>
          </a:xfrm>
        </p:spPr>
        <p:txBody>
          <a:bodyPr>
            <a:normAutofit/>
          </a:bodyPr>
          <a:lstStyle/>
          <a:p>
            <a:pPr marL="285750" indent="-285750">
              <a:lnSpc>
                <a:spcPct val="100000"/>
              </a:lnSpc>
              <a:buFont typeface="Arial" panose="020B0604020202020204" pitchFamily="34" charset="0"/>
              <a:buChar char="•"/>
            </a:pPr>
            <a:r>
              <a:rPr lang="en-US" sz="1600" dirty="0"/>
              <a:t>Combination review of AVM + Appraiser assisted review of data to increase confidence score of AVM </a:t>
            </a:r>
          </a:p>
          <a:p>
            <a:pPr marL="285750" indent="-285750">
              <a:lnSpc>
                <a:spcPct val="100000"/>
              </a:lnSpc>
              <a:buFont typeface="Arial" panose="020B0604020202020204" pitchFamily="34" charset="0"/>
              <a:buChar char="•"/>
            </a:pPr>
            <a:r>
              <a:rPr lang="en-US" sz="1600" dirty="0"/>
              <a:t>Value should ALWAYS be within the range of the sales chosen </a:t>
            </a:r>
          </a:p>
          <a:p>
            <a:pPr marL="285750" indent="-285750">
              <a:lnSpc>
                <a:spcPct val="100000"/>
              </a:lnSpc>
              <a:buFont typeface="Arial" panose="020B0604020202020204" pitchFamily="34" charset="0"/>
              <a:buChar char="•"/>
            </a:pPr>
            <a:r>
              <a:rPr lang="en-US" sz="1600" dirty="0"/>
              <a:t>Value conclusion is based on similarities/differences of all comps selected </a:t>
            </a:r>
          </a:p>
          <a:p>
            <a:pPr marL="742950" lvl="1" indent="-285750">
              <a:lnSpc>
                <a:spcPct val="100000"/>
              </a:lnSpc>
              <a:buFont typeface="Arial" panose="020B0604020202020204" pitchFamily="34" charset="0"/>
              <a:buChar char="•"/>
            </a:pPr>
            <a:r>
              <a:rPr lang="en-US" sz="1600" dirty="0"/>
              <a:t>Algorithm compares subject property to the comparable property’s characteristics </a:t>
            </a:r>
          </a:p>
          <a:p>
            <a:pPr marL="742950" lvl="1" indent="-285750">
              <a:lnSpc>
                <a:spcPct val="100000"/>
              </a:lnSpc>
              <a:buFont typeface="Arial" panose="020B0604020202020204" pitchFamily="34" charset="0"/>
              <a:buChar char="•"/>
            </a:pPr>
            <a:r>
              <a:rPr lang="en-US" sz="1600" dirty="0"/>
              <a:t>Takes into consideration when sales are viewed but not added to the grid </a:t>
            </a:r>
          </a:p>
          <a:p>
            <a:pPr marL="285750" indent="-285750">
              <a:lnSpc>
                <a:spcPct val="100000"/>
              </a:lnSpc>
              <a:buFont typeface="Arial" panose="020B0604020202020204" pitchFamily="34" charset="0"/>
              <a:buChar char="•"/>
            </a:pPr>
            <a:r>
              <a:rPr lang="en-US" sz="1600" dirty="0"/>
              <a:t>Appraiser is expected to review comps and provide a “thumbs up or thumbs down” within the evaluation tool as well as a reason for why a comp is inferior/superior</a:t>
            </a:r>
          </a:p>
        </p:txBody>
      </p:sp>
      <p:sp>
        <p:nvSpPr>
          <p:cNvPr id="3" name="Footer Placeholder 2">
            <a:extLst>
              <a:ext uri="{FF2B5EF4-FFF2-40B4-BE49-F238E27FC236}">
                <a16:creationId xmlns:a16="http://schemas.microsoft.com/office/drawing/2014/main" id="{7D77CD52-7F72-60C9-529B-C766E1F6FBBE}"/>
              </a:ext>
            </a:extLst>
          </p:cNvPr>
          <p:cNvSpPr>
            <a:spLocks noGrp="1"/>
          </p:cNvSpPr>
          <p:nvPr>
            <p:ph type="ftr" sz="quarter" idx="11"/>
          </p:nvPr>
        </p:nvSpPr>
        <p:spPr/>
        <p:txBody>
          <a:bodyPr/>
          <a:lstStyle/>
          <a:p>
            <a:r>
              <a:rPr lang="en-US"/>
              <a:t>Class Valuation | Proprietary &amp; Confidential</a:t>
            </a:r>
            <a:endParaRPr lang="en-US" dirty="0"/>
          </a:p>
        </p:txBody>
      </p:sp>
      <p:sp>
        <p:nvSpPr>
          <p:cNvPr id="4" name="Slide Number Placeholder 3">
            <a:extLst>
              <a:ext uri="{FF2B5EF4-FFF2-40B4-BE49-F238E27FC236}">
                <a16:creationId xmlns:a16="http://schemas.microsoft.com/office/drawing/2014/main" id="{D365F821-653E-7ECF-294D-61C77A74D869}"/>
              </a:ext>
            </a:extLst>
          </p:cNvPr>
          <p:cNvSpPr>
            <a:spLocks noGrp="1"/>
          </p:cNvSpPr>
          <p:nvPr>
            <p:ph type="sldNum" sz="quarter" idx="12"/>
          </p:nvPr>
        </p:nvSpPr>
        <p:spPr/>
        <p:txBody>
          <a:bodyPr/>
          <a:lstStyle/>
          <a:p>
            <a:fld id="{A171EFB7-B5DA-4DCB-BD71-FD0BC66714E1}" type="slidenum">
              <a:rPr lang="en-US" smtClean="0"/>
              <a:t>15</a:t>
            </a:fld>
            <a:endParaRPr lang="en-US"/>
          </a:p>
        </p:txBody>
      </p:sp>
      <p:sp>
        <p:nvSpPr>
          <p:cNvPr id="5" name="Title 4">
            <a:extLst>
              <a:ext uri="{FF2B5EF4-FFF2-40B4-BE49-F238E27FC236}">
                <a16:creationId xmlns:a16="http://schemas.microsoft.com/office/drawing/2014/main" id="{87525143-7FC8-73EB-EA04-3CB88F409BC0}"/>
              </a:ext>
            </a:extLst>
          </p:cNvPr>
          <p:cNvSpPr>
            <a:spLocks noGrp="1"/>
          </p:cNvSpPr>
          <p:nvPr>
            <p:ph type="ctrTitle"/>
          </p:nvPr>
        </p:nvSpPr>
        <p:spPr>
          <a:xfrm>
            <a:off x="628446" y="277904"/>
            <a:ext cx="5467553" cy="888519"/>
          </a:xfrm>
        </p:spPr>
        <p:txBody>
          <a:bodyPr/>
          <a:lstStyle/>
          <a:p>
            <a:r>
              <a:rPr lang="en-US" dirty="0"/>
              <a:t>Class Evaluation Process</a:t>
            </a:r>
          </a:p>
        </p:txBody>
      </p:sp>
      <p:pic>
        <p:nvPicPr>
          <p:cNvPr id="9" name="Picture 8">
            <a:extLst>
              <a:ext uri="{FF2B5EF4-FFF2-40B4-BE49-F238E27FC236}">
                <a16:creationId xmlns:a16="http://schemas.microsoft.com/office/drawing/2014/main" id="{82856869-A339-751C-B1F2-7FD704FBB255}"/>
              </a:ext>
            </a:extLst>
          </p:cNvPr>
          <p:cNvPicPr>
            <a:picLocks noChangeAspect="1"/>
          </p:cNvPicPr>
          <p:nvPr/>
        </p:nvPicPr>
        <p:blipFill>
          <a:blip r:embed="rId3"/>
          <a:stretch>
            <a:fillRect/>
          </a:stretch>
        </p:blipFill>
        <p:spPr>
          <a:xfrm>
            <a:off x="1576965" y="1588981"/>
            <a:ext cx="8728115" cy="1776519"/>
          </a:xfrm>
          <a:prstGeom prst="rect">
            <a:avLst/>
          </a:prstGeom>
          <a:ln>
            <a:noFill/>
          </a:ln>
        </p:spPr>
      </p:pic>
    </p:spTree>
    <p:extLst>
      <p:ext uri="{BB962C8B-B14F-4D97-AF65-F5344CB8AC3E}">
        <p14:creationId xmlns:p14="http://schemas.microsoft.com/office/powerpoint/2010/main" val="656865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FAFE46-C404-AD79-61A5-93AFA066BFFD}"/>
              </a:ext>
            </a:extLst>
          </p:cNvPr>
          <p:cNvSpPr>
            <a:spLocks noGrp="1"/>
          </p:cNvSpPr>
          <p:nvPr>
            <p:ph idx="1"/>
          </p:nvPr>
        </p:nvSpPr>
        <p:spPr>
          <a:xfrm>
            <a:off x="628445" y="2451687"/>
            <a:ext cx="5467553" cy="3709337"/>
          </a:xfrm>
        </p:spPr>
        <p:txBody>
          <a:bodyPr>
            <a:normAutofit/>
          </a:bodyPr>
          <a:lstStyle/>
          <a:p>
            <a:pPr marL="285750" indent="-285750">
              <a:lnSpc>
                <a:spcPct val="110000"/>
              </a:lnSpc>
              <a:buFont typeface="Arial" panose="020B0604020202020204" pitchFamily="34" charset="0"/>
              <a:buChar char="•"/>
            </a:pPr>
            <a:endParaRPr lang="en-US" sz="1600" dirty="0"/>
          </a:p>
          <a:p>
            <a:pPr marL="742950" lvl="1" indent="-285750">
              <a:lnSpc>
                <a:spcPct val="110000"/>
              </a:lnSpc>
              <a:buFont typeface="Arial" panose="020B0604020202020204" pitchFamily="34" charset="0"/>
              <a:buChar char="•"/>
            </a:pPr>
            <a:r>
              <a:rPr lang="en-US" sz="1600" dirty="0"/>
              <a:t>This should only really occur when a property is on large acreage, when the analyst reveals these results, they should stop work and contact Class Valuation and not proceed with the report, it will not increase the confidence score and therefore makes the product obsolete.</a:t>
            </a:r>
          </a:p>
          <a:p>
            <a:pPr marL="742950" lvl="1" indent="-285750">
              <a:lnSpc>
                <a:spcPct val="110000"/>
              </a:lnSpc>
              <a:buFont typeface="Arial" panose="020B0604020202020204" pitchFamily="34" charset="0"/>
              <a:buChar char="•"/>
            </a:pPr>
            <a:r>
              <a:rPr lang="en-US" sz="1600" dirty="0"/>
              <a:t>The analyst also may not have changed the regression analysis tool from “Sub-Market” to “Comparables”</a:t>
            </a:r>
          </a:p>
        </p:txBody>
      </p:sp>
      <p:sp>
        <p:nvSpPr>
          <p:cNvPr id="3" name="Footer Placeholder 2">
            <a:extLst>
              <a:ext uri="{FF2B5EF4-FFF2-40B4-BE49-F238E27FC236}">
                <a16:creationId xmlns:a16="http://schemas.microsoft.com/office/drawing/2014/main" id="{3E03B9A3-39BA-E7AB-FF6A-EF4DB9F52CDE}"/>
              </a:ext>
            </a:extLst>
          </p:cNvPr>
          <p:cNvSpPr>
            <a:spLocks noGrp="1"/>
          </p:cNvSpPr>
          <p:nvPr>
            <p:ph type="ftr" sz="quarter" idx="11"/>
          </p:nvPr>
        </p:nvSpPr>
        <p:spPr/>
        <p:txBody>
          <a:bodyPr/>
          <a:lstStyle/>
          <a:p>
            <a:r>
              <a:rPr lang="en-US"/>
              <a:t>Class Valuation | Proprietary &amp; Confidential</a:t>
            </a:r>
            <a:endParaRPr lang="en-US" dirty="0"/>
          </a:p>
        </p:txBody>
      </p:sp>
      <p:sp>
        <p:nvSpPr>
          <p:cNvPr id="4" name="Slide Number Placeholder 3">
            <a:extLst>
              <a:ext uri="{FF2B5EF4-FFF2-40B4-BE49-F238E27FC236}">
                <a16:creationId xmlns:a16="http://schemas.microsoft.com/office/drawing/2014/main" id="{EE871628-CBFC-04E6-7A80-D90422725BD3}"/>
              </a:ext>
            </a:extLst>
          </p:cNvPr>
          <p:cNvSpPr>
            <a:spLocks noGrp="1"/>
          </p:cNvSpPr>
          <p:nvPr>
            <p:ph type="sldNum" sz="quarter" idx="12"/>
          </p:nvPr>
        </p:nvSpPr>
        <p:spPr/>
        <p:txBody>
          <a:bodyPr/>
          <a:lstStyle/>
          <a:p>
            <a:fld id="{A171EFB7-B5DA-4DCB-BD71-FD0BC66714E1}" type="slidenum">
              <a:rPr lang="en-US" smtClean="0"/>
              <a:t>16</a:t>
            </a:fld>
            <a:endParaRPr lang="en-US"/>
          </a:p>
        </p:txBody>
      </p:sp>
      <p:sp>
        <p:nvSpPr>
          <p:cNvPr id="8" name="Title 4">
            <a:extLst>
              <a:ext uri="{FF2B5EF4-FFF2-40B4-BE49-F238E27FC236}">
                <a16:creationId xmlns:a16="http://schemas.microsoft.com/office/drawing/2014/main" id="{2B82E3A8-1F10-07F2-32D3-1A50C2D05FAB}"/>
              </a:ext>
            </a:extLst>
          </p:cNvPr>
          <p:cNvSpPr>
            <a:spLocks noGrp="1"/>
          </p:cNvSpPr>
          <p:nvPr>
            <p:ph type="ctrTitle"/>
          </p:nvPr>
        </p:nvSpPr>
        <p:spPr>
          <a:xfrm>
            <a:off x="628446" y="277904"/>
            <a:ext cx="5467553" cy="888519"/>
          </a:xfrm>
        </p:spPr>
        <p:txBody>
          <a:bodyPr/>
          <a:lstStyle/>
          <a:p>
            <a:r>
              <a:rPr lang="en-US" dirty="0"/>
              <a:t>Class Evaluation Process</a:t>
            </a:r>
          </a:p>
        </p:txBody>
      </p:sp>
      <p:pic>
        <p:nvPicPr>
          <p:cNvPr id="10" name="Picture 9">
            <a:extLst>
              <a:ext uri="{FF2B5EF4-FFF2-40B4-BE49-F238E27FC236}">
                <a16:creationId xmlns:a16="http://schemas.microsoft.com/office/drawing/2014/main" id="{4CB2AD91-EBE1-DA7E-714B-BE585241B4F9}"/>
              </a:ext>
            </a:extLst>
          </p:cNvPr>
          <p:cNvPicPr>
            <a:picLocks noChangeAspect="1"/>
          </p:cNvPicPr>
          <p:nvPr/>
        </p:nvPicPr>
        <p:blipFill>
          <a:blip r:embed="rId2"/>
          <a:stretch>
            <a:fillRect/>
          </a:stretch>
        </p:blipFill>
        <p:spPr>
          <a:xfrm>
            <a:off x="6616356" y="1445759"/>
            <a:ext cx="4641628" cy="3966482"/>
          </a:xfrm>
          <a:prstGeom prst="rect">
            <a:avLst/>
          </a:prstGeom>
          <a:ln>
            <a:noFill/>
          </a:ln>
        </p:spPr>
      </p:pic>
      <p:sp>
        <p:nvSpPr>
          <p:cNvPr id="13" name="TextBox 12">
            <a:extLst>
              <a:ext uri="{FF2B5EF4-FFF2-40B4-BE49-F238E27FC236}">
                <a16:creationId xmlns:a16="http://schemas.microsoft.com/office/drawing/2014/main" id="{9D08DEC3-D1D2-B02D-7E5C-1658BD35B608}"/>
              </a:ext>
            </a:extLst>
          </p:cNvPr>
          <p:cNvSpPr txBox="1"/>
          <p:nvPr/>
        </p:nvSpPr>
        <p:spPr>
          <a:xfrm>
            <a:off x="609367" y="1831196"/>
            <a:ext cx="5486631" cy="891334"/>
          </a:xfrm>
          <a:prstGeom prst="rect">
            <a:avLst/>
          </a:prstGeom>
          <a:noFill/>
        </p:spPr>
        <p:txBody>
          <a:bodyPr wrap="square">
            <a:spAutoFit/>
          </a:bodyPr>
          <a:lstStyle/>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2"/>
                </a:solidFill>
                <a:effectLst/>
                <a:uLnTx/>
                <a:uFillTx/>
                <a:latin typeface="Geologica ExtraLight"/>
                <a:ea typeface="+mn-ea"/>
                <a:cs typeface="+mn-cs"/>
              </a:rPr>
              <a:t>If an opinion of value is ever derived and it is not within the range of sales, it could be because all sales are inferior or superior to the subject property</a:t>
            </a:r>
          </a:p>
        </p:txBody>
      </p:sp>
    </p:spTree>
    <p:extLst>
      <p:ext uri="{BB962C8B-B14F-4D97-AF65-F5344CB8AC3E}">
        <p14:creationId xmlns:p14="http://schemas.microsoft.com/office/powerpoint/2010/main" val="3103714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EF643-71E1-B727-05CA-3C7208B4B51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E23A61-DC55-D7EA-A689-DB824B7EEAFB}"/>
              </a:ext>
            </a:extLst>
          </p:cNvPr>
          <p:cNvSpPr>
            <a:spLocks noGrp="1"/>
          </p:cNvSpPr>
          <p:nvPr>
            <p:ph idx="1"/>
          </p:nvPr>
        </p:nvSpPr>
        <p:spPr>
          <a:xfrm>
            <a:off x="163286" y="1610175"/>
            <a:ext cx="5932713" cy="4746175"/>
          </a:xfrm>
        </p:spPr>
        <p:txBody>
          <a:bodyPr>
            <a:normAutofit/>
          </a:bodyPr>
          <a:lstStyle/>
          <a:p>
            <a:pPr marL="285750" indent="-285750">
              <a:lnSpc>
                <a:spcPct val="110000"/>
              </a:lnSpc>
              <a:buFont typeface="Arial" panose="020B0604020202020204" pitchFamily="34" charset="0"/>
              <a:buChar char="•"/>
            </a:pPr>
            <a:endParaRPr lang="en-US" sz="1600" dirty="0"/>
          </a:p>
          <a:p>
            <a:pPr marL="742950" lvl="1" indent="-285750">
              <a:lnSpc>
                <a:spcPct val="110000"/>
              </a:lnSpc>
              <a:buFont typeface="Arial" panose="020B0604020202020204" pitchFamily="34" charset="0"/>
              <a:buChar char="•"/>
            </a:pPr>
            <a:r>
              <a:rPr lang="en-US" sz="1600" dirty="0"/>
              <a:t>The system defaults to “Sub-Market,” if this is not updated to “Comparables” the and sales in the “data” tab of the tool, and it could produce an invalid opinion of value.</a:t>
            </a:r>
          </a:p>
          <a:p>
            <a:pPr marL="742950" lvl="1" indent="-285750">
              <a:lnSpc>
                <a:spcPct val="110000"/>
              </a:lnSpc>
              <a:buFont typeface="Arial" panose="020B0604020202020204" pitchFamily="34" charset="0"/>
              <a:buChar char="•"/>
            </a:pPr>
            <a:r>
              <a:rPr lang="en-US" sz="1600" dirty="0"/>
              <a:t>Comp filters also much be reviewed to avoid using comps older than 12 months, the analyst must adjust this manually on all reports prior to determining their comp selection</a:t>
            </a:r>
          </a:p>
          <a:p>
            <a:pPr marL="742950" lvl="1" indent="-285750">
              <a:lnSpc>
                <a:spcPct val="110000"/>
              </a:lnSpc>
              <a:buFont typeface="Arial" panose="020B0604020202020204" pitchFamily="34" charset="0"/>
              <a:buChar char="•"/>
            </a:pPr>
            <a:r>
              <a:rPr lang="en-US" sz="1600" dirty="0"/>
              <a:t>Filters for the graph analysis are also controlled by the analyst to close the gap on the data shown within the report, our main analyst starts with +/-25% GLA within 25% of the subject’s lot size and brackets the bedroom and bathroom count.</a:t>
            </a:r>
          </a:p>
        </p:txBody>
      </p:sp>
      <p:sp>
        <p:nvSpPr>
          <p:cNvPr id="3" name="Footer Placeholder 2">
            <a:extLst>
              <a:ext uri="{FF2B5EF4-FFF2-40B4-BE49-F238E27FC236}">
                <a16:creationId xmlns:a16="http://schemas.microsoft.com/office/drawing/2014/main" id="{B8E83944-2347-AF09-C481-89C7904DA59B}"/>
              </a:ext>
            </a:extLst>
          </p:cNvPr>
          <p:cNvSpPr>
            <a:spLocks noGrp="1"/>
          </p:cNvSpPr>
          <p:nvPr>
            <p:ph type="ftr" sz="quarter" idx="11"/>
          </p:nvPr>
        </p:nvSpPr>
        <p:spPr/>
        <p:txBody>
          <a:bodyPr/>
          <a:lstStyle/>
          <a:p>
            <a:r>
              <a:rPr lang="en-US"/>
              <a:t>Class Valuation | Proprietary &amp; Confidential</a:t>
            </a:r>
            <a:endParaRPr lang="en-US" dirty="0"/>
          </a:p>
        </p:txBody>
      </p:sp>
      <p:sp>
        <p:nvSpPr>
          <p:cNvPr id="4" name="Slide Number Placeholder 3">
            <a:extLst>
              <a:ext uri="{FF2B5EF4-FFF2-40B4-BE49-F238E27FC236}">
                <a16:creationId xmlns:a16="http://schemas.microsoft.com/office/drawing/2014/main" id="{C8FD3A2C-8EDB-3A36-10A4-98AEF9EB4A0B}"/>
              </a:ext>
            </a:extLst>
          </p:cNvPr>
          <p:cNvSpPr>
            <a:spLocks noGrp="1"/>
          </p:cNvSpPr>
          <p:nvPr>
            <p:ph type="sldNum" sz="quarter" idx="12"/>
          </p:nvPr>
        </p:nvSpPr>
        <p:spPr/>
        <p:txBody>
          <a:bodyPr/>
          <a:lstStyle/>
          <a:p>
            <a:fld id="{A171EFB7-B5DA-4DCB-BD71-FD0BC66714E1}" type="slidenum">
              <a:rPr lang="en-US" smtClean="0"/>
              <a:t>17</a:t>
            </a:fld>
            <a:endParaRPr lang="en-US"/>
          </a:p>
        </p:txBody>
      </p:sp>
      <p:sp>
        <p:nvSpPr>
          <p:cNvPr id="8" name="Title 4">
            <a:extLst>
              <a:ext uri="{FF2B5EF4-FFF2-40B4-BE49-F238E27FC236}">
                <a16:creationId xmlns:a16="http://schemas.microsoft.com/office/drawing/2014/main" id="{6BF491D9-6B9F-D674-22D0-59D493946701}"/>
              </a:ext>
            </a:extLst>
          </p:cNvPr>
          <p:cNvSpPr>
            <a:spLocks noGrp="1"/>
          </p:cNvSpPr>
          <p:nvPr>
            <p:ph type="ctrTitle"/>
          </p:nvPr>
        </p:nvSpPr>
        <p:spPr>
          <a:xfrm>
            <a:off x="628446" y="277904"/>
            <a:ext cx="5467553" cy="888519"/>
          </a:xfrm>
        </p:spPr>
        <p:txBody>
          <a:bodyPr/>
          <a:lstStyle/>
          <a:p>
            <a:r>
              <a:rPr lang="en-US" dirty="0"/>
              <a:t>Class Evaluation Process</a:t>
            </a:r>
          </a:p>
        </p:txBody>
      </p:sp>
      <p:pic>
        <p:nvPicPr>
          <p:cNvPr id="6" name="Picture 5">
            <a:extLst>
              <a:ext uri="{FF2B5EF4-FFF2-40B4-BE49-F238E27FC236}">
                <a16:creationId xmlns:a16="http://schemas.microsoft.com/office/drawing/2014/main" id="{2C86FAA9-8495-E92A-07A7-C0A90A05F868}"/>
              </a:ext>
            </a:extLst>
          </p:cNvPr>
          <p:cNvPicPr>
            <a:picLocks noChangeAspect="1"/>
          </p:cNvPicPr>
          <p:nvPr/>
        </p:nvPicPr>
        <p:blipFill>
          <a:blip r:embed="rId2"/>
          <a:stretch>
            <a:fillRect/>
          </a:stretch>
        </p:blipFill>
        <p:spPr>
          <a:xfrm>
            <a:off x="7249886" y="1697715"/>
            <a:ext cx="3805235" cy="4156874"/>
          </a:xfrm>
          <a:prstGeom prst="rect">
            <a:avLst/>
          </a:prstGeom>
        </p:spPr>
      </p:pic>
    </p:spTree>
    <p:extLst>
      <p:ext uri="{BB962C8B-B14F-4D97-AF65-F5344CB8AC3E}">
        <p14:creationId xmlns:p14="http://schemas.microsoft.com/office/powerpoint/2010/main" val="2375491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9AC22-4D82-34F5-00BB-5E9051CC6A4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471E33-2B4D-9DF0-8A2D-2F2A6C2AC27E}"/>
              </a:ext>
            </a:extLst>
          </p:cNvPr>
          <p:cNvSpPr>
            <a:spLocks noGrp="1"/>
          </p:cNvSpPr>
          <p:nvPr>
            <p:ph idx="1"/>
          </p:nvPr>
        </p:nvSpPr>
        <p:spPr>
          <a:xfrm>
            <a:off x="163286" y="1904554"/>
            <a:ext cx="5932713" cy="4212771"/>
          </a:xfrm>
        </p:spPr>
        <p:txBody>
          <a:bodyPr>
            <a:normAutofit/>
          </a:bodyPr>
          <a:lstStyle/>
          <a:p>
            <a:pPr marL="285750" indent="-285750">
              <a:lnSpc>
                <a:spcPct val="110000"/>
              </a:lnSpc>
              <a:buFont typeface="Arial" panose="020B0604020202020204" pitchFamily="34" charset="0"/>
              <a:buChar char="•"/>
            </a:pPr>
            <a:endParaRPr lang="en-US" sz="1600" dirty="0"/>
          </a:p>
          <a:p>
            <a:pPr marL="742950" lvl="1" indent="-285750">
              <a:lnSpc>
                <a:spcPct val="110000"/>
              </a:lnSpc>
              <a:buFont typeface="Arial" panose="020B0604020202020204" pitchFamily="34" charset="0"/>
              <a:buChar char="•"/>
            </a:pPr>
            <a:r>
              <a:rPr lang="en-US" sz="1600" dirty="0"/>
              <a:t>Lastly, the analyst will review all sales within the ranges based on how they’ve filtered the report tool and view comparable photos to see if comps have been renovated, have similar features (pools, spas, garages, style, etc.) based on this review, the best 3-5 sales within the 12-month period are chosen.</a:t>
            </a:r>
          </a:p>
          <a:p>
            <a:pPr marL="742950" lvl="1" indent="-285750">
              <a:lnSpc>
                <a:spcPct val="110000"/>
              </a:lnSpc>
              <a:buFont typeface="Arial" panose="020B0604020202020204" pitchFamily="34" charset="0"/>
              <a:buChar char="•"/>
            </a:pPr>
            <a:r>
              <a:rPr lang="en-US" sz="1600" dirty="0"/>
              <a:t>The analyst do their best to produce a &gt;90 confidence score, they’ll start with 3 comps, and if the confidence score is not 90 or above, they will add 2 additional sales to increase the confidence score within the report.</a:t>
            </a:r>
          </a:p>
        </p:txBody>
      </p:sp>
      <p:sp>
        <p:nvSpPr>
          <p:cNvPr id="3" name="Footer Placeholder 2">
            <a:extLst>
              <a:ext uri="{FF2B5EF4-FFF2-40B4-BE49-F238E27FC236}">
                <a16:creationId xmlns:a16="http://schemas.microsoft.com/office/drawing/2014/main" id="{F2D7B672-0270-A70D-169E-BA300009E89E}"/>
              </a:ext>
            </a:extLst>
          </p:cNvPr>
          <p:cNvSpPr>
            <a:spLocks noGrp="1"/>
          </p:cNvSpPr>
          <p:nvPr>
            <p:ph type="ftr" sz="quarter" idx="11"/>
          </p:nvPr>
        </p:nvSpPr>
        <p:spPr/>
        <p:txBody>
          <a:bodyPr/>
          <a:lstStyle/>
          <a:p>
            <a:r>
              <a:rPr lang="en-US"/>
              <a:t>Class Valuation | Proprietary &amp; Confidential</a:t>
            </a:r>
            <a:endParaRPr lang="en-US" dirty="0"/>
          </a:p>
        </p:txBody>
      </p:sp>
      <p:sp>
        <p:nvSpPr>
          <p:cNvPr id="4" name="Slide Number Placeholder 3">
            <a:extLst>
              <a:ext uri="{FF2B5EF4-FFF2-40B4-BE49-F238E27FC236}">
                <a16:creationId xmlns:a16="http://schemas.microsoft.com/office/drawing/2014/main" id="{680E29EF-8733-9992-5030-65266B05133C}"/>
              </a:ext>
            </a:extLst>
          </p:cNvPr>
          <p:cNvSpPr>
            <a:spLocks noGrp="1"/>
          </p:cNvSpPr>
          <p:nvPr>
            <p:ph type="sldNum" sz="quarter" idx="12"/>
          </p:nvPr>
        </p:nvSpPr>
        <p:spPr/>
        <p:txBody>
          <a:bodyPr/>
          <a:lstStyle/>
          <a:p>
            <a:fld id="{A171EFB7-B5DA-4DCB-BD71-FD0BC66714E1}" type="slidenum">
              <a:rPr lang="en-US" smtClean="0"/>
              <a:t>18</a:t>
            </a:fld>
            <a:endParaRPr lang="en-US"/>
          </a:p>
        </p:txBody>
      </p:sp>
      <p:sp>
        <p:nvSpPr>
          <p:cNvPr id="8" name="Title 4">
            <a:extLst>
              <a:ext uri="{FF2B5EF4-FFF2-40B4-BE49-F238E27FC236}">
                <a16:creationId xmlns:a16="http://schemas.microsoft.com/office/drawing/2014/main" id="{44EC6010-285D-EA54-9E4C-23A77C817812}"/>
              </a:ext>
            </a:extLst>
          </p:cNvPr>
          <p:cNvSpPr>
            <a:spLocks noGrp="1"/>
          </p:cNvSpPr>
          <p:nvPr>
            <p:ph type="ctrTitle"/>
          </p:nvPr>
        </p:nvSpPr>
        <p:spPr>
          <a:xfrm>
            <a:off x="628446" y="277904"/>
            <a:ext cx="5467553" cy="888519"/>
          </a:xfrm>
        </p:spPr>
        <p:txBody>
          <a:bodyPr/>
          <a:lstStyle/>
          <a:p>
            <a:r>
              <a:rPr lang="en-US" dirty="0"/>
              <a:t>Class Evaluation Process</a:t>
            </a:r>
          </a:p>
        </p:txBody>
      </p:sp>
      <p:pic>
        <p:nvPicPr>
          <p:cNvPr id="7" name="Picture 6">
            <a:extLst>
              <a:ext uri="{FF2B5EF4-FFF2-40B4-BE49-F238E27FC236}">
                <a16:creationId xmlns:a16="http://schemas.microsoft.com/office/drawing/2014/main" id="{9157ADDA-4CFC-1C12-072E-14227288493D}"/>
              </a:ext>
            </a:extLst>
          </p:cNvPr>
          <p:cNvPicPr>
            <a:picLocks noChangeAspect="1"/>
          </p:cNvPicPr>
          <p:nvPr/>
        </p:nvPicPr>
        <p:blipFill>
          <a:blip r:embed="rId2"/>
          <a:srcRect t="1317"/>
          <a:stretch/>
        </p:blipFill>
        <p:spPr>
          <a:xfrm>
            <a:off x="6551157" y="2460171"/>
            <a:ext cx="4799530" cy="3262313"/>
          </a:xfrm>
          <a:prstGeom prst="rect">
            <a:avLst/>
          </a:prstGeom>
        </p:spPr>
      </p:pic>
    </p:spTree>
    <p:extLst>
      <p:ext uri="{BB962C8B-B14F-4D97-AF65-F5344CB8AC3E}">
        <p14:creationId xmlns:p14="http://schemas.microsoft.com/office/powerpoint/2010/main" val="2463667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636A0-5EE3-EE1B-8803-4EBF8D07E1F6}"/>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FE5B6488-3B93-F3E7-4424-E676226A22EF}"/>
              </a:ext>
            </a:extLst>
          </p:cNvPr>
          <p:cNvPicPr>
            <a:picLocks noChangeAspect="1"/>
          </p:cNvPicPr>
          <p:nvPr/>
        </p:nvPicPr>
        <p:blipFill>
          <a:blip r:embed="rId2"/>
          <a:stretch>
            <a:fillRect/>
          </a:stretch>
        </p:blipFill>
        <p:spPr>
          <a:xfrm>
            <a:off x="8429379" y="729573"/>
            <a:ext cx="3552761" cy="4721037"/>
          </a:xfrm>
          <a:prstGeom prst="rect">
            <a:avLst/>
          </a:prstGeom>
        </p:spPr>
      </p:pic>
      <p:sp>
        <p:nvSpPr>
          <p:cNvPr id="2" name="Title 1">
            <a:extLst>
              <a:ext uri="{FF2B5EF4-FFF2-40B4-BE49-F238E27FC236}">
                <a16:creationId xmlns:a16="http://schemas.microsoft.com/office/drawing/2014/main" id="{98D80F1B-8EA0-3079-35C1-72BD8A15F6B0}"/>
              </a:ext>
            </a:extLst>
          </p:cNvPr>
          <p:cNvSpPr>
            <a:spLocks noGrp="1"/>
          </p:cNvSpPr>
          <p:nvPr>
            <p:ph type="ctrTitle"/>
          </p:nvPr>
        </p:nvSpPr>
        <p:spPr>
          <a:xfrm>
            <a:off x="663486" y="175893"/>
            <a:ext cx="10148427" cy="888519"/>
          </a:xfrm>
        </p:spPr>
        <p:txBody>
          <a:bodyPr/>
          <a:lstStyle/>
          <a:p>
            <a:r>
              <a:rPr lang="en-US" dirty="0"/>
              <a:t>Limited Desktop Example</a:t>
            </a:r>
          </a:p>
        </p:txBody>
      </p:sp>
      <p:sp>
        <p:nvSpPr>
          <p:cNvPr id="4" name="Footer Placeholder 3">
            <a:extLst>
              <a:ext uri="{FF2B5EF4-FFF2-40B4-BE49-F238E27FC236}">
                <a16:creationId xmlns:a16="http://schemas.microsoft.com/office/drawing/2014/main" id="{22B96F51-38DB-34D3-C4C9-9E28F6455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13131"/>
                </a:solidFill>
                <a:effectLst/>
                <a:uLnTx/>
                <a:uFillTx/>
                <a:latin typeface="Geologica ExtraLight"/>
                <a:ea typeface="+mn-ea"/>
                <a:cs typeface="+mn-cs"/>
              </a:rPr>
              <a:t>Class Valuation | Proprietary &amp; Confidential</a:t>
            </a:r>
            <a:endParaRPr kumimoji="0" lang="en-US" sz="800" b="0" i="0" u="none" strike="noStrike" kern="1200" cap="none" spc="0" normalizeH="0" baseline="0" noProof="0" dirty="0">
              <a:ln>
                <a:noFill/>
              </a:ln>
              <a:solidFill>
                <a:srgbClr val="313131"/>
              </a:solidFill>
              <a:effectLst/>
              <a:uLnTx/>
              <a:uFillTx/>
              <a:latin typeface="Geologica ExtraLight"/>
              <a:ea typeface="+mn-ea"/>
              <a:cs typeface="+mn-cs"/>
            </a:endParaRPr>
          </a:p>
        </p:txBody>
      </p:sp>
      <p:sp>
        <p:nvSpPr>
          <p:cNvPr id="5" name="Slide Number Placeholder 4">
            <a:extLst>
              <a:ext uri="{FF2B5EF4-FFF2-40B4-BE49-F238E27FC236}">
                <a16:creationId xmlns:a16="http://schemas.microsoft.com/office/drawing/2014/main" id="{970405CB-E8F9-7ADE-54FB-244695C8E0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1EFB7-B5DA-4DCB-BD71-FD0BC66714E1}" type="slidenum">
              <a:rPr kumimoji="0" lang="en-US" sz="1200" b="0" i="0" u="none" strike="noStrike" kern="1200" cap="none" spc="0" normalizeH="0" baseline="0" noProof="0" smtClean="0">
                <a:ln>
                  <a:noFill/>
                </a:ln>
                <a:solidFill>
                  <a:srgbClr val="313131"/>
                </a:solidFill>
                <a:effectLst/>
                <a:uLnTx/>
                <a:uFillTx/>
                <a:latin typeface="Geologica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313131"/>
              </a:solidFill>
              <a:effectLst/>
              <a:uLnTx/>
              <a:uFillTx/>
              <a:latin typeface="Geologica ExtraLight"/>
              <a:ea typeface="+mn-ea"/>
              <a:cs typeface="+mn-cs"/>
            </a:endParaRPr>
          </a:p>
        </p:txBody>
      </p:sp>
      <p:pic>
        <p:nvPicPr>
          <p:cNvPr id="10" name="Picture 9">
            <a:extLst>
              <a:ext uri="{FF2B5EF4-FFF2-40B4-BE49-F238E27FC236}">
                <a16:creationId xmlns:a16="http://schemas.microsoft.com/office/drawing/2014/main" id="{19F85E24-F358-B2DF-5159-58D9E4BE1EEA}"/>
              </a:ext>
            </a:extLst>
          </p:cNvPr>
          <p:cNvPicPr>
            <a:picLocks noChangeAspect="1"/>
          </p:cNvPicPr>
          <p:nvPr/>
        </p:nvPicPr>
        <p:blipFill>
          <a:blip r:embed="rId3"/>
          <a:stretch>
            <a:fillRect/>
          </a:stretch>
        </p:blipFill>
        <p:spPr>
          <a:xfrm>
            <a:off x="209860" y="1237248"/>
            <a:ext cx="3668430" cy="4948034"/>
          </a:xfrm>
          <a:prstGeom prst="rect">
            <a:avLst/>
          </a:prstGeom>
        </p:spPr>
      </p:pic>
      <p:pic>
        <p:nvPicPr>
          <p:cNvPr id="16" name="Picture 15">
            <a:extLst>
              <a:ext uri="{FF2B5EF4-FFF2-40B4-BE49-F238E27FC236}">
                <a16:creationId xmlns:a16="http://schemas.microsoft.com/office/drawing/2014/main" id="{C84E0E02-90CC-9595-D200-C6FFFA10BDAF}"/>
              </a:ext>
            </a:extLst>
          </p:cNvPr>
          <p:cNvPicPr>
            <a:picLocks noChangeAspect="1"/>
          </p:cNvPicPr>
          <p:nvPr/>
        </p:nvPicPr>
        <p:blipFill>
          <a:blip r:embed="rId4"/>
          <a:stretch>
            <a:fillRect/>
          </a:stretch>
        </p:blipFill>
        <p:spPr>
          <a:xfrm>
            <a:off x="4112360" y="729573"/>
            <a:ext cx="3766800" cy="4980686"/>
          </a:xfrm>
          <a:prstGeom prst="rect">
            <a:avLst/>
          </a:prstGeom>
        </p:spPr>
      </p:pic>
      <p:pic>
        <p:nvPicPr>
          <p:cNvPr id="14" name="Picture 13">
            <a:extLst>
              <a:ext uri="{FF2B5EF4-FFF2-40B4-BE49-F238E27FC236}">
                <a16:creationId xmlns:a16="http://schemas.microsoft.com/office/drawing/2014/main" id="{39F2AA08-4DE7-1E03-93D7-3FF55755620E}"/>
              </a:ext>
            </a:extLst>
          </p:cNvPr>
          <p:cNvPicPr>
            <a:picLocks noChangeAspect="1"/>
          </p:cNvPicPr>
          <p:nvPr/>
        </p:nvPicPr>
        <p:blipFill>
          <a:blip r:embed="rId5"/>
          <a:stretch>
            <a:fillRect/>
          </a:stretch>
        </p:blipFill>
        <p:spPr>
          <a:xfrm>
            <a:off x="3874652" y="1307693"/>
            <a:ext cx="3674047" cy="4978212"/>
          </a:xfrm>
          <a:prstGeom prst="rect">
            <a:avLst/>
          </a:prstGeom>
        </p:spPr>
      </p:pic>
      <p:pic>
        <p:nvPicPr>
          <p:cNvPr id="18" name="Picture 17">
            <a:extLst>
              <a:ext uri="{FF2B5EF4-FFF2-40B4-BE49-F238E27FC236}">
                <a16:creationId xmlns:a16="http://schemas.microsoft.com/office/drawing/2014/main" id="{728B46D9-CA74-B7CD-84F2-A78761D21D3E}"/>
              </a:ext>
            </a:extLst>
          </p:cNvPr>
          <p:cNvPicPr>
            <a:picLocks noChangeAspect="1"/>
          </p:cNvPicPr>
          <p:nvPr/>
        </p:nvPicPr>
        <p:blipFill>
          <a:blip r:embed="rId6"/>
          <a:stretch>
            <a:fillRect/>
          </a:stretch>
        </p:blipFill>
        <p:spPr>
          <a:xfrm>
            <a:off x="8209621" y="1031628"/>
            <a:ext cx="3868910" cy="4711416"/>
          </a:xfrm>
          <a:prstGeom prst="rect">
            <a:avLst/>
          </a:prstGeom>
        </p:spPr>
      </p:pic>
      <p:pic>
        <p:nvPicPr>
          <p:cNvPr id="20" name="Picture 19">
            <a:extLst>
              <a:ext uri="{FF2B5EF4-FFF2-40B4-BE49-F238E27FC236}">
                <a16:creationId xmlns:a16="http://schemas.microsoft.com/office/drawing/2014/main" id="{F21AD167-9B7A-311C-7385-3609932EED67}"/>
              </a:ext>
            </a:extLst>
          </p:cNvPr>
          <p:cNvPicPr>
            <a:picLocks noChangeAspect="1"/>
          </p:cNvPicPr>
          <p:nvPr/>
        </p:nvPicPr>
        <p:blipFill>
          <a:blip r:embed="rId7"/>
          <a:stretch>
            <a:fillRect/>
          </a:stretch>
        </p:blipFill>
        <p:spPr>
          <a:xfrm>
            <a:off x="7879160" y="1253857"/>
            <a:ext cx="3830360" cy="5135278"/>
          </a:xfrm>
          <a:prstGeom prst="rect">
            <a:avLst/>
          </a:prstGeom>
        </p:spPr>
      </p:pic>
    </p:spTree>
    <p:extLst>
      <p:ext uri="{BB962C8B-B14F-4D97-AF65-F5344CB8AC3E}">
        <p14:creationId xmlns:p14="http://schemas.microsoft.com/office/powerpoint/2010/main" val="400145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D01AE-CBD6-31B6-035F-3687A58A2966}"/>
              </a:ext>
            </a:extLst>
          </p:cNvPr>
          <p:cNvSpPr>
            <a:spLocks noGrp="1"/>
          </p:cNvSpPr>
          <p:nvPr>
            <p:ph type="ctrTitle"/>
          </p:nvPr>
        </p:nvSpPr>
        <p:spPr>
          <a:xfrm>
            <a:off x="657225" y="617071"/>
            <a:ext cx="10148427" cy="888519"/>
          </a:xfrm>
        </p:spPr>
        <p:txBody>
          <a:bodyPr/>
          <a:lstStyle/>
          <a:p>
            <a:r>
              <a:rPr lang="en-US" dirty="0"/>
              <a:t>Products</a:t>
            </a:r>
          </a:p>
        </p:txBody>
      </p:sp>
      <p:graphicFrame>
        <p:nvGraphicFramePr>
          <p:cNvPr id="8" name="Content Placeholder 7">
            <a:extLst>
              <a:ext uri="{FF2B5EF4-FFF2-40B4-BE49-F238E27FC236}">
                <a16:creationId xmlns:a16="http://schemas.microsoft.com/office/drawing/2014/main" id="{AC10AC79-F47C-8AF2-356A-9ADDBF0FEFC2}"/>
              </a:ext>
            </a:extLst>
          </p:cNvPr>
          <p:cNvGraphicFramePr>
            <a:graphicFrameLocks noGrp="1"/>
          </p:cNvGraphicFramePr>
          <p:nvPr>
            <p:ph idx="1"/>
            <p:extLst>
              <p:ext uri="{D42A27DB-BD31-4B8C-83A1-F6EECF244321}">
                <p14:modId xmlns:p14="http://schemas.microsoft.com/office/powerpoint/2010/main" val="8412081"/>
              </p:ext>
            </p:extLst>
          </p:nvPr>
        </p:nvGraphicFramePr>
        <p:xfrm>
          <a:off x="609602" y="1143147"/>
          <a:ext cx="10921154" cy="5213203"/>
        </p:xfrm>
        <a:graphic>
          <a:graphicData uri="http://schemas.openxmlformats.org/drawingml/2006/table">
            <a:tbl>
              <a:tblPr firstRow="1" bandRow="1">
                <a:tableStyleId>{2D5ABB26-0587-4C30-8999-92F81FD0307C}</a:tableStyleId>
              </a:tblPr>
              <a:tblGrid>
                <a:gridCol w="3247101">
                  <a:extLst>
                    <a:ext uri="{9D8B030D-6E8A-4147-A177-3AD203B41FA5}">
                      <a16:colId xmlns:a16="http://schemas.microsoft.com/office/drawing/2014/main" val="1307912921"/>
                    </a:ext>
                  </a:extLst>
                </a:gridCol>
                <a:gridCol w="7674053">
                  <a:extLst>
                    <a:ext uri="{9D8B030D-6E8A-4147-A177-3AD203B41FA5}">
                      <a16:colId xmlns:a16="http://schemas.microsoft.com/office/drawing/2014/main" val="1898637196"/>
                    </a:ext>
                  </a:extLst>
                </a:gridCol>
              </a:tblGrid>
              <a:tr h="702746">
                <a:tc>
                  <a:txBody>
                    <a:bodyPr/>
                    <a:lstStyle/>
                    <a:p>
                      <a:r>
                        <a:rPr lang="en-US" sz="1600" b="0" i="0" dirty="0">
                          <a:solidFill>
                            <a:schemeClr val="accent2"/>
                          </a:solidFill>
                          <a:latin typeface="Geologica" pitchFamily="2" charset="0"/>
                        </a:rPr>
                        <a:t>AVM</a:t>
                      </a:r>
                      <a:r>
                        <a:rPr lang="en-US" sz="1600" b="1" dirty="0">
                          <a:solidFill>
                            <a:schemeClr val="accent2"/>
                          </a:solidFill>
                        </a:rPr>
                        <a:t> </a:t>
                      </a:r>
                    </a:p>
                    <a:p>
                      <a:r>
                        <a:rPr lang="en-US" sz="1000" b="0" dirty="0">
                          <a:solidFill>
                            <a:schemeClr val="tx2"/>
                          </a:solidFill>
                        </a:rPr>
                        <a:t>Automated Valuation Model</a:t>
                      </a:r>
                    </a:p>
                  </a:txBody>
                  <a:tcPr anchor="ctr">
                    <a:lnB w="12700" cap="flat" cmpd="sng" algn="ctr">
                      <a:solidFill>
                        <a:schemeClr val="accent6"/>
                      </a:solidFill>
                      <a:prstDash val="solid"/>
                      <a:round/>
                      <a:headEnd type="none" w="med" len="med"/>
                      <a:tailEnd type="none" w="med" len="med"/>
                    </a:lnB>
                  </a:tcPr>
                </a:tc>
                <a:tc>
                  <a:txBody>
                    <a:bodyPr/>
                    <a:lstStyle/>
                    <a:p>
                      <a:r>
                        <a:rPr lang="en-US" sz="1200" b="0" i="0" dirty="0">
                          <a:solidFill>
                            <a:schemeClr val="tx2"/>
                          </a:solidFill>
                          <a:latin typeface="Geologica Medium" pitchFamily="2" charset="0"/>
                        </a:rPr>
                        <a:t>Fast and reliable</a:t>
                      </a:r>
                      <a:r>
                        <a:rPr lang="en-US" sz="1200" dirty="0">
                          <a:solidFill>
                            <a:schemeClr val="tx2"/>
                          </a:solidFill>
                        </a:rPr>
                        <a:t>: Obtain fast and accurate property valuations using advanced algorithms leveraging extensive data sources for reliable and precise valuations. </a:t>
                      </a:r>
                    </a:p>
                  </a:txBody>
                  <a:tcPr anchor="ctr">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356809624"/>
                  </a:ext>
                </a:extLst>
              </a:tr>
              <a:tr h="778040">
                <a:tc>
                  <a:txBody>
                    <a:bodyPr/>
                    <a:lstStyle/>
                    <a:p>
                      <a:r>
                        <a:rPr lang="en-US" sz="1600" b="0" i="0" dirty="0">
                          <a:solidFill>
                            <a:schemeClr val="accent2"/>
                          </a:solidFill>
                          <a:latin typeface="Geologica" pitchFamily="2" charset="0"/>
                        </a:rPr>
                        <a:t>BPO (Broker Price Opinion) </a:t>
                      </a:r>
                    </a:p>
                    <a:p>
                      <a:r>
                        <a:rPr lang="en-US" sz="1000" b="0" dirty="0">
                          <a:solidFill>
                            <a:schemeClr val="tx2"/>
                          </a:solidFill>
                        </a:rPr>
                        <a:t>Agent property inspection with a</a:t>
                      </a:r>
                      <a:br>
                        <a:rPr lang="en-US" sz="1000" b="0" dirty="0">
                          <a:solidFill>
                            <a:schemeClr val="tx2"/>
                          </a:solidFill>
                        </a:rPr>
                      </a:br>
                      <a:r>
                        <a:rPr lang="en-US" sz="1000" b="0" dirty="0">
                          <a:solidFill>
                            <a:schemeClr val="tx2"/>
                          </a:solidFill>
                        </a:rPr>
                        <a:t>value included</a:t>
                      </a:r>
                    </a:p>
                  </a:txBody>
                  <a:tcPr anchor="ct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r>
                        <a:rPr lang="en-US" sz="1200" b="0" i="0" dirty="0">
                          <a:solidFill>
                            <a:schemeClr val="tx2"/>
                          </a:solidFill>
                          <a:latin typeface="Geologica Medium" pitchFamily="2" charset="0"/>
                        </a:rPr>
                        <a:t>Benefit from expert insights</a:t>
                      </a:r>
                      <a:r>
                        <a:rPr lang="en-US" sz="1200" dirty="0">
                          <a:solidFill>
                            <a:schemeClr val="tx2"/>
                          </a:solidFill>
                        </a:rPr>
                        <a:t>: Gain in-depth property value analysis from experienced brokers.</a:t>
                      </a:r>
                    </a:p>
                  </a:txBody>
                  <a:tcPr anchor="ct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913194584"/>
                  </a:ext>
                </a:extLst>
              </a:tr>
              <a:tr h="778040">
                <a:tc>
                  <a:txBody>
                    <a:bodyPr/>
                    <a:lstStyle/>
                    <a:p>
                      <a:r>
                        <a:rPr lang="en-US" sz="1600" b="0" i="0" dirty="0">
                          <a:solidFill>
                            <a:schemeClr val="accent2"/>
                          </a:solidFill>
                          <a:latin typeface="Geologica" pitchFamily="2" charset="0"/>
                        </a:rPr>
                        <a:t>AVM + PCR </a:t>
                      </a:r>
                    </a:p>
                    <a:p>
                      <a:r>
                        <a:rPr lang="en-US" sz="1000" b="0" dirty="0">
                          <a:solidFill>
                            <a:schemeClr val="tx2"/>
                          </a:solidFill>
                        </a:rPr>
                        <a:t>Automated Valuation Model + Property Condition Report</a:t>
                      </a:r>
                    </a:p>
                  </a:txBody>
                  <a:tcPr anchor="ct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r>
                        <a:rPr lang="en-US" sz="1200" b="0" i="0" dirty="0">
                          <a:solidFill>
                            <a:schemeClr val="tx2"/>
                          </a:solidFill>
                          <a:latin typeface="Geologica Medium" pitchFamily="2" charset="0"/>
                        </a:rPr>
                        <a:t>Fast, accurate, and insightful</a:t>
                      </a:r>
                      <a:r>
                        <a:rPr lang="en-US" sz="1200" dirty="0">
                          <a:solidFill>
                            <a:schemeClr val="tx2"/>
                          </a:solidFill>
                        </a:rPr>
                        <a:t>: Get quick and reliable AVM results combined with a detailed property condition report to ensure credibility. </a:t>
                      </a:r>
                    </a:p>
                  </a:txBody>
                  <a:tcPr anchor="ct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237314981"/>
                  </a:ext>
                </a:extLst>
              </a:tr>
              <a:tr h="627452">
                <a:tc>
                  <a:txBody>
                    <a:bodyPr/>
                    <a:lstStyle/>
                    <a:p>
                      <a:r>
                        <a:rPr lang="en-US" sz="1600" b="0" i="0" dirty="0">
                          <a:solidFill>
                            <a:schemeClr val="accent2"/>
                          </a:solidFill>
                          <a:latin typeface="Geologica" pitchFamily="2" charset="0"/>
                        </a:rPr>
                        <a:t>Class Evaluation </a:t>
                      </a:r>
                    </a:p>
                    <a:p>
                      <a:r>
                        <a:rPr lang="en-US" sz="1000" b="0" dirty="0">
                          <a:solidFill>
                            <a:schemeClr val="tx2"/>
                          </a:solidFill>
                        </a:rPr>
                        <a:t>Analyst assisted AVM</a:t>
                      </a:r>
                    </a:p>
                  </a:txBody>
                  <a:tcPr anchor="ct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r>
                        <a:rPr lang="en-US" sz="1200" b="0" i="0" dirty="0">
                          <a:solidFill>
                            <a:schemeClr val="tx2"/>
                          </a:solidFill>
                          <a:latin typeface="Geologica Medium" pitchFamily="2" charset="0"/>
                        </a:rPr>
                        <a:t>Technology meets experience</a:t>
                      </a:r>
                      <a:r>
                        <a:rPr lang="en-US" sz="1200" dirty="0">
                          <a:solidFill>
                            <a:schemeClr val="tx2"/>
                          </a:solidFill>
                        </a:rPr>
                        <a:t>: Combine the power of analyst-assisted AVM with an interior or exterior inspection for a comprehensive valuation. </a:t>
                      </a:r>
                    </a:p>
                  </a:txBody>
                  <a:tcPr anchor="ct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278058072"/>
                  </a:ext>
                </a:extLst>
              </a:tr>
              <a:tr h="770845">
                <a:tc>
                  <a:txBody>
                    <a:bodyPr/>
                    <a:lstStyle/>
                    <a:p>
                      <a:r>
                        <a:rPr lang="en-US" sz="1600" b="0" i="0" dirty="0">
                          <a:solidFill>
                            <a:schemeClr val="accent2"/>
                          </a:solidFill>
                          <a:latin typeface="Geologica" pitchFamily="2" charset="0"/>
                        </a:rPr>
                        <a:t>Limited Desktop </a:t>
                      </a:r>
                    </a:p>
                    <a:p>
                      <a:r>
                        <a:rPr lang="en-US" sz="1000" b="0" dirty="0">
                          <a:solidFill>
                            <a:schemeClr val="tx2"/>
                          </a:solidFill>
                        </a:rPr>
                        <a:t>PCR + Appraiser limited desktop analysis with valuation included</a:t>
                      </a:r>
                    </a:p>
                  </a:txBody>
                  <a:tcPr anchor="ct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r>
                        <a:rPr lang="en-US" sz="1200" b="0" i="0" dirty="0">
                          <a:solidFill>
                            <a:schemeClr val="tx2"/>
                          </a:solidFill>
                          <a:latin typeface="Geologica Medium" pitchFamily="2" charset="0"/>
                        </a:rPr>
                        <a:t>Unmatched precision</a:t>
                      </a:r>
                      <a:r>
                        <a:rPr lang="en-US" sz="1200" dirty="0">
                          <a:solidFill>
                            <a:schemeClr val="tx2"/>
                          </a:solidFill>
                        </a:rPr>
                        <a:t>: Get the most accurate valuations through a true appraisal using sophisticated quantitative methods and diverse data sources. (Borrower Attestation, PCRs, Disaster Certs, Final inspections)</a:t>
                      </a:r>
                    </a:p>
                  </a:txBody>
                  <a:tcPr anchor="ct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20317137"/>
                  </a:ext>
                </a:extLst>
              </a:tr>
              <a:tr h="778040">
                <a:tc>
                  <a:txBody>
                    <a:bodyPr/>
                    <a:lstStyle/>
                    <a:p>
                      <a:r>
                        <a:rPr lang="en-US" sz="1600" b="0" i="0" dirty="0">
                          <a:solidFill>
                            <a:schemeClr val="accent2"/>
                          </a:solidFill>
                          <a:latin typeface="Geologica" pitchFamily="2" charset="0"/>
                        </a:rPr>
                        <a:t>Borrower Led Inspection</a:t>
                      </a:r>
                      <a:r>
                        <a:rPr lang="en-US" sz="1600" b="1" dirty="0">
                          <a:solidFill>
                            <a:schemeClr val="accent2"/>
                          </a:solidFill>
                        </a:rPr>
                        <a:t> </a:t>
                      </a:r>
                    </a:p>
                    <a:p>
                      <a:r>
                        <a:rPr lang="en-US" sz="1000" dirty="0"/>
                        <a:t>Self-guided property documentation process</a:t>
                      </a:r>
                    </a:p>
                  </a:txBody>
                  <a:tcPr anchor="ct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Geologica" pitchFamily="2" charset="0"/>
                        </a:rPr>
                        <a:t>Convenient and efficient</a:t>
                      </a:r>
                      <a:r>
                        <a:rPr lang="en-US" sz="1200" dirty="0">
                          <a:solidFill>
                            <a:schemeClr val="tx2"/>
                          </a:solidFill>
                        </a:rPr>
                        <a:t>: </a:t>
                      </a:r>
                      <a:r>
                        <a:rPr lang="en-US" sz="1200" dirty="0"/>
                        <a:t>Enable borrowers to complete required property inspections remotely through a customizable digital form, eliminating the need for third-party site visits.</a:t>
                      </a:r>
                      <a:endParaRPr lang="en-US" sz="1200" dirty="0">
                        <a:solidFill>
                          <a:schemeClr val="tx2"/>
                        </a:solidFill>
                      </a:endParaRPr>
                    </a:p>
                  </a:txBody>
                  <a:tcPr anchor="ct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119065914"/>
                  </a:ext>
                </a:extLst>
              </a:tr>
              <a:tr h="778040">
                <a:tc>
                  <a:txBody>
                    <a:bodyPr/>
                    <a:lstStyle/>
                    <a:p>
                      <a:r>
                        <a:rPr lang="en-US" sz="1600" b="0" i="0" dirty="0">
                          <a:solidFill>
                            <a:schemeClr val="accent2"/>
                          </a:solidFill>
                          <a:latin typeface="Geologica" pitchFamily="2" charset="0"/>
                        </a:rPr>
                        <a:t>CVA (Class Valuation Analysis)</a:t>
                      </a:r>
                      <a:endParaRPr lang="en-US" sz="1600" b="1" dirty="0">
                        <a:solidFill>
                          <a:schemeClr val="accent2"/>
                        </a:solidFill>
                      </a:endParaRPr>
                    </a:p>
                    <a:p>
                      <a:r>
                        <a:rPr lang="en-US" sz="1000" dirty="0"/>
                        <a:t>Comprehensive appraisal review by licensed appraisers</a:t>
                      </a:r>
                    </a:p>
                  </a:txBody>
                  <a:tcPr anchor="ctr">
                    <a:lnT w="12700" cap="flat" cmpd="sng" algn="ctr">
                      <a:solidFill>
                        <a:schemeClr val="accent6"/>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latin typeface="Geologica" pitchFamily="2" charset="0"/>
                        </a:rPr>
                        <a:t>Expert verification and assurance</a:t>
                      </a:r>
                      <a:r>
                        <a:rPr lang="en-US" sz="1200" dirty="0">
                          <a:solidFill>
                            <a:schemeClr val="tx2"/>
                          </a:solidFill>
                        </a:rPr>
                        <a:t>: </a:t>
                      </a:r>
                      <a:r>
                        <a:rPr lang="en-US" sz="1200" dirty="0"/>
                        <a:t>Receive comprehensive appraisal reviews conducted by state-licensed appraisers who evaluate the supporting data and methodologies to ensure valuation accuracy and compliance.</a:t>
                      </a:r>
                      <a:endParaRPr lang="en-US" sz="1200" dirty="0">
                        <a:solidFill>
                          <a:schemeClr val="tx2"/>
                        </a:solidFill>
                      </a:endParaRPr>
                    </a:p>
                  </a:txBody>
                  <a:tcPr anchor="ctr">
                    <a:lnT w="12700"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1539377509"/>
                  </a:ext>
                </a:extLst>
              </a:tr>
            </a:tbl>
          </a:graphicData>
        </a:graphic>
      </p:graphicFrame>
      <p:sp>
        <p:nvSpPr>
          <p:cNvPr id="4" name="Footer Placeholder 3">
            <a:extLst>
              <a:ext uri="{FF2B5EF4-FFF2-40B4-BE49-F238E27FC236}">
                <a16:creationId xmlns:a16="http://schemas.microsoft.com/office/drawing/2014/main" id="{75032A8E-AD3E-B501-203F-4B2EDDB8AC91}"/>
              </a:ext>
            </a:extLst>
          </p:cNvPr>
          <p:cNvSpPr>
            <a:spLocks noGrp="1"/>
          </p:cNvSpPr>
          <p:nvPr>
            <p:ph type="ftr" sz="quarter" idx="11"/>
          </p:nvPr>
        </p:nvSpPr>
        <p:spPr/>
        <p:txBody>
          <a:bodyPr/>
          <a:lstStyle/>
          <a:p>
            <a:r>
              <a:rPr lang="en-US" dirty="0"/>
              <a:t>Class Valuation | Proprietary &amp; Confidential</a:t>
            </a:r>
          </a:p>
        </p:txBody>
      </p:sp>
      <p:sp>
        <p:nvSpPr>
          <p:cNvPr id="5" name="Slide Number Placeholder 4">
            <a:extLst>
              <a:ext uri="{FF2B5EF4-FFF2-40B4-BE49-F238E27FC236}">
                <a16:creationId xmlns:a16="http://schemas.microsoft.com/office/drawing/2014/main" id="{D5613416-F0E2-82DA-EBF8-615A787A16F0}"/>
              </a:ext>
            </a:extLst>
          </p:cNvPr>
          <p:cNvSpPr>
            <a:spLocks noGrp="1"/>
          </p:cNvSpPr>
          <p:nvPr>
            <p:ph type="sldNum" sz="quarter" idx="12"/>
          </p:nvPr>
        </p:nvSpPr>
        <p:spPr/>
        <p:txBody>
          <a:bodyPr/>
          <a:lstStyle/>
          <a:p>
            <a:fld id="{A171EFB7-B5DA-4DCB-BD71-FD0BC66714E1}" type="slidenum">
              <a:rPr lang="en-US" smtClean="0"/>
              <a:t>2</a:t>
            </a:fld>
            <a:endParaRPr lang="en-US"/>
          </a:p>
        </p:txBody>
      </p:sp>
    </p:spTree>
    <p:extLst>
      <p:ext uri="{BB962C8B-B14F-4D97-AF65-F5344CB8AC3E}">
        <p14:creationId xmlns:p14="http://schemas.microsoft.com/office/powerpoint/2010/main" val="4077896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C593-11F4-3D4B-3E38-E13013C73441}"/>
              </a:ext>
            </a:extLst>
          </p:cNvPr>
          <p:cNvSpPr>
            <a:spLocks noGrp="1"/>
          </p:cNvSpPr>
          <p:nvPr>
            <p:ph type="ctrTitle"/>
          </p:nvPr>
        </p:nvSpPr>
        <p:spPr>
          <a:xfrm>
            <a:off x="646339" y="633076"/>
            <a:ext cx="10148427" cy="888519"/>
          </a:xfrm>
        </p:spPr>
        <p:txBody>
          <a:bodyPr/>
          <a:lstStyle/>
          <a:p>
            <a:r>
              <a:rPr lang="en-US" dirty="0"/>
              <a:t>Class Valuation Alt. Product Fees</a:t>
            </a:r>
          </a:p>
        </p:txBody>
      </p:sp>
      <p:graphicFrame>
        <p:nvGraphicFramePr>
          <p:cNvPr id="6" name="Content Placeholder 5">
            <a:extLst>
              <a:ext uri="{FF2B5EF4-FFF2-40B4-BE49-F238E27FC236}">
                <a16:creationId xmlns:a16="http://schemas.microsoft.com/office/drawing/2014/main" id="{2889FEF2-0973-0667-C709-0931A83DF03F}"/>
              </a:ext>
            </a:extLst>
          </p:cNvPr>
          <p:cNvGraphicFramePr>
            <a:graphicFrameLocks noGrp="1"/>
          </p:cNvGraphicFramePr>
          <p:nvPr>
            <p:ph idx="1"/>
            <p:extLst>
              <p:ext uri="{D42A27DB-BD31-4B8C-83A1-F6EECF244321}">
                <p14:modId xmlns:p14="http://schemas.microsoft.com/office/powerpoint/2010/main" val="1581926540"/>
              </p:ext>
            </p:extLst>
          </p:nvPr>
        </p:nvGraphicFramePr>
        <p:xfrm>
          <a:off x="774901" y="1779405"/>
          <a:ext cx="5321099" cy="4080376"/>
        </p:xfrm>
        <a:graphic>
          <a:graphicData uri="http://schemas.openxmlformats.org/drawingml/2006/table">
            <a:tbl>
              <a:tblPr firstRow="1" bandRow="1">
                <a:tableStyleId>{2D5ABB26-0587-4C30-8999-92F81FD0307C}</a:tableStyleId>
              </a:tblPr>
              <a:tblGrid>
                <a:gridCol w="4163631">
                  <a:extLst>
                    <a:ext uri="{9D8B030D-6E8A-4147-A177-3AD203B41FA5}">
                      <a16:colId xmlns:a16="http://schemas.microsoft.com/office/drawing/2014/main" val="4194935795"/>
                    </a:ext>
                  </a:extLst>
                </a:gridCol>
                <a:gridCol w="1157468">
                  <a:extLst>
                    <a:ext uri="{9D8B030D-6E8A-4147-A177-3AD203B41FA5}">
                      <a16:colId xmlns:a16="http://schemas.microsoft.com/office/drawing/2014/main" val="2803543122"/>
                    </a:ext>
                  </a:extLst>
                </a:gridCol>
              </a:tblGrid>
              <a:tr h="371976">
                <a:tc>
                  <a:txBody>
                    <a:bodyPr/>
                    <a:lstStyle/>
                    <a:p>
                      <a:r>
                        <a:rPr lang="en-US" sz="1800" b="1" dirty="0">
                          <a:solidFill>
                            <a:schemeClr val="accent2"/>
                          </a:solidFill>
                        </a:rPr>
                        <a:t>Alternative Product</a:t>
                      </a:r>
                    </a:p>
                  </a:txBody>
                  <a:tcPr anchor="ctr">
                    <a:lnB w="12700" cap="flat" cmpd="sng" algn="ctr">
                      <a:solidFill>
                        <a:schemeClr val="accent6"/>
                      </a:solidFill>
                      <a:prstDash val="solid"/>
                      <a:round/>
                      <a:headEnd type="none" w="med" len="med"/>
                      <a:tailEnd type="none" w="med" len="med"/>
                    </a:lnB>
                    <a:noFill/>
                  </a:tcPr>
                </a:tc>
                <a:tc>
                  <a:txBody>
                    <a:bodyPr/>
                    <a:lstStyle/>
                    <a:p>
                      <a:r>
                        <a:rPr lang="en-US" sz="1800" b="1" dirty="0">
                          <a:solidFill>
                            <a:schemeClr val="accent2"/>
                          </a:solidFill>
                        </a:rPr>
                        <a:t>Fee</a:t>
                      </a:r>
                    </a:p>
                  </a:txBody>
                  <a:tcPr anchor="ctr">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solidFill>
                      <a:schemeClr val="accent3"/>
                    </a:solidFill>
                  </a:tcPr>
                </a:tc>
                <a:extLst>
                  <a:ext uri="{0D108BD9-81ED-4DB2-BD59-A6C34878D82A}">
                    <a16:rowId xmlns:a16="http://schemas.microsoft.com/office/drawing/2014/main" val="981912799"/>
                  </a:ext>
                </a:extLst>
              </a:tr>
              <a:tr h="370840">
                <a:tc>
                  <a:txBody>
                    <a:bodyPr/>
                    <a:lstStyle/>
                    <a:p>
                      <a:r>
                        <a:rPr lang="en-US" sz="1400" dirty="0">
                          <a:solidFill>
                            <a:schemeClr val="tx2"/>
                          </a:solidFill>
                        </a:rPr>
                        <a:t>AVM</a:t>
                      </a:r>
                    </a:p>
                  </a:txBody>
                  <a:tcPr anchor="ctr">
                    <a:lnT w="12700" cap="flat" cmpd="sng" algn="ctr">
                      <a:solidFill>
                        <a:schemeClr val="accent6"/>
                      </a:solidFill>
                      <a:prstDash val="solid"/>
                      <a:round/>
                      <a:headEnd type="none" w="med" len="med"/>
                      <a:tailEnd type="none" w="med" len="med"/>
                    </a:lnT>
                  </a:tcPr>
                </a:tc>
                <a:tc>
                  <a:txBody>
                    <a:bodyPr/>
                    <a:lstStyle/>
                    <a:p>
                      <a:r>
                        <a:rPr lang="en-US" sz="1600" b="1" dirty="0">
                          <a:solidFill>
                            <a:schemeClr val="tx2"/>
                          </a:solidFill>
                        </a:rPr>
                        <a:t>$15</a:t>
                      </a:r>
                    </a:p>
                  </a:txBody>
                  <a:tcPr anchor="ctr">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solidFill>
                      <a:schemeClr val="accent3"/>
                    </a:solidFill>
                  </a:tcPr>
                </a:tc>
                <a:extLst>
                  <a:ext uri="{0D108BD9-81ED-4DB2-BD59-A6C34878D82A}">
                    <a16:rowId xmlns:a16="http://schemas.microsoft.com/office/drawing/2014/main" val="2285404797"/>
                  </a:ext>
                </a:extLst>
              </a:tr>
              <a:tr h="370840">
                <a:tc>
                  <a:txBody>
                    <a:bodyPr/>
                    <a:lstStyle/>
                    <a:p>
                      <a:r>
                        <a:rPr lang="en-US" sz="1400" dirty="0">
                          <a:solidFill>
                            <a:schemeClr val="tx2"/>
                          </a:solidFill>
                        </a:rPr>
                        <a:t>AVM + Property Condition Report - Exterior</a:t>
                      </a:r>
                    </a:p>
                  </a:txBody>
                  <a:tcPr anchor="ctr"/>
                </a:tc>
                <a:tc>
                  <a:txBody>
                    <a:bodyPr/>
                    <a:lstStyle/>
                    <a:p>
                      <a:r>
                        <a:rPr lang="en-US" sz="1600" b="1" dirty="0">
                          <a:solidFill>
                            <a:schemeClr val="tx2"/>
                          </a:solidFill>
                        </a:rPr>
                        <a:t>$75</a:t>
                      </a:r>
                    </a:p>
                  </a:txBody>
                  <a:tcPr anchor="ctr">
                    <a:lnR w="12700" cap="flat" cmpd="sng" algn="ctr">
                      <a:solidFill>
                        <a:schemeClr val="accent6"/>
                      </a:solidFill>
                      <a:prstDash val="solid"/>
                      <a:round/>
                      <a:headEnd type="none" w="med" len="med"/>
                      <a:tailEnd type="none" w="med" len="med"/>
                    </a:lnR>
                    <a:solidFill>
                      <a:schemeClr val="accent3"/>
                    </a:solidFill>
                  </a:tcPr>
                </a:tc>
                <a:extLst>
                  <a:ext uri="{0D108BD9-81ED-4DB2-BD59-A6C34878D82A}">
                    <a16:rowId xmlns:a16="http://schemas.microsoft.com/office/drawing/2014/main" val="2225216130"/>
                  </a:ext>
                </a:extLst>
              </a:tr>
              <a:tr h="370840">
                <a:tc>
                  <a:txBody>
                    <a:bodyPr/>
                    <a:lstStyle/>
                    <a:p>
                      <a:r>
                        <a:rPr lang="en-US" sz="1400" dirty="0">
                          <a:solidFill>
                            <a:schemeClr val="tx2"/>
                          </a:solidFill>
                        </a:rPr>
                        <a:t>AVM + Property Condition Report - Interior</a:t>
                      </a:r>
                    </a:p>
                  </a:txBody>
                  <a:tcPr anchor="ctr"/>
                </a:tc>
                <a:tc>
                  <a:txBody>
                    <a:bodyPr/>
                    <a:lstStyle/>
                    <a:p>
                      <a:r>
                        <a:rPr lang="en-US" sz="1600" b="1" dirty="0">
                          <a:solidFill>
                            <a:schemeClr val="tx2"/>
                          </a:solidFill>
                        </a:rPr>
                        <a:t>$85</a:t>
                      </a:r>
                    </a:p>
                  </a:txBody>
                  <a:tcPr anchor="ctr">
                    <a:lnR w="12700" cap="flat" cmpd="sng" algn="ctr">
                      <a:solidFill>
                        <a:schemeClr val="accent6"/>
                      </a:solidFill>
                      <a:prstDash val="solid"/>
                      <a:round/>
                      <a:headEnd type="none" w="med" len="med"/>
                      <a:tailEnd type="none" w="med" len="med"/>
                    </a:lnR>
                    <a:solidFill>
                      <a:schemeClr val="accent3"/>
                    </a:solidFill>
                  </a:tcPr>
                </a:tc>
                <a:extLst>
                  <a:ext uri="{0D108BD9-81ED-4DB2-BD59-A6C34878D82A}">
                    <a16:rowId xmlns:a16="http://schemas.microsoft.com/office/drawing/2014/main" val="4023492334"/>
                  </a:ext>
                </a:extLst>
              </a:tr>
              <a:tr h="370840">
                <a:tc>
                  <a:txBody>
                    <a:bodyPr/>
                    <a:lstStyle/>
                    <a:p>
                      <a:r>
                        <a:rPr lang="en-US" sz="1400" dirty="0">
                          <a:solidFill>
                            <a:schemeClr val="tx2"/>
                          </a:solidFill>
                        </a:rPr>
                        <a:t>Property Condition Report - Exterior</a:t>
                      </a:r>
                    </a:p>
                  </a:txBody>
                  <a:tcPr anchor="ctr"/>
                </a:tc>
                <a:tc>
                  <a:txBody>
                    <a:bodyPr/>
                    <a:lstStyle/>
                    <a:p>
                      <a:r>
                        <a:rPr lang="en-US" sz="1600" b="1" dirty="0">
                          <a:solidFill>
                            <a:schemeClr val="tx2"/>
                          </a:solidFill>
                        </a:rPr>
                        <a:t>$60</a:t>
                      </a:r>
                    </a:p>
                  </a:txBody>
                  <a:tcPr anchor="ctr">
                    <a:lnR w="12700" cap="flat" cmpd="sng" algn="ctr">
                      <a:solidFill>
                        <a:schemeClr val="accent6"/>
                      </a:solidFill>
                      <a:prstDash val="solid"/>
                      <a:round/>
                      <a:headEnd type="none" w="med" len="med"/>
                      <a:tailEnd type="none" w="med" len="med"/>
                    </a:lnR>
                    <a:solidFill>
                      <a:schemeClr val="accent3"/>
                    </a:solidFill>
                  </a:tcPr>
                </a:tc>
                <a:extLst>
                  <a:ext uri="{0D108BD9-81ED-4DB2-BD59-A6C34878D82A}">
                    <a16:rowId xmlns:a16="http://schemas.microsoft.com/office/drawing/2014/main" val="3485442948"/>
                  </a:ext>
                </a:extLst>
              </a:tr>
              <a:tr h="370840">
                <a:tc>
                  <a:txBody>
                    <a:bodyPr/>
                    <a:lstStyle/>
                    <a:p>
                      <a:r>
                        <a:rPr lang="en-US" sz="1400" dirty="0">
                          <a:solidFill>
                            <a:schemeClr val="tx2"/>
                          </a:solidFill>
                        </a:rPr>
                        <a:t>Property Condition Report - Interior</a:t>
                      </a:r>
                    </a:p>
                  </a:txBody>
                  <a:tcPr anchor="ctr"/>
                </a:tc>
                <a:tc>
                  <a:txBody>
                    <a:bodyPr/>
                    <a:lstStyle/>
                    <a:p>
                      <a:r>
                        <a:rPr lang="en-US" sz="1600" b="1" dirty="0">
                          <a:solidFill>
                            <a:schemeClr val="tx2"/>
                          </a:solidFill>
                        </a:rPr>
                        <a:t>$85</a:t>
                      </a:r>
                    </a:p>
                  </a:txBody>
                  <a:tcPr anchor="ctr">
                    <a:lnR w="12700" cap="flat" cmpd="sng" algn="ctr">
                      <a:solidFill>
                        <a:schemeClr val="accent6"/>
                      </a:solidFill>
                      <a:prstDash val="solid"/>
                      <a:round/>
                      <a:headEnd type="none" w="med" len="med"/>
                      <a:tailEnd type="none" w="med" len="med"/>
                    </a:lnR>
                    <a:solidFill>
                      <a:schemeClr val="accent3"/>
                    </a:solidFill>
                  </a:tcPr>
                </a:tc>
                <a:extLst>
                  <a:ext uri="{0D108BD9-81ED-4DB2-BD59-A6C34878D82A}">
                    <a16:rowId xmlns:a16="http://schemas.microsoft.com/office/drawing/2014/main" val="3645160645"/>
                  </a:ext>
                </a:extLst>
              </a:tr>
              <a:tr h="370840">
                <a:tc>
                  <a:txBody>
                    <a:bodyPr/>
                    <a:lstStyle/>
                    <a:p>
                      <a:r>
                        <a:rPr lang="en-US" sz="1400" dirty="0">
                          <a:solidFill>
                            <a:schemeClr val="tx2"/>
                          </a:solidFill>
                        </a:rPr>
                        <a:t>Borrower Led Inspection</a:t>
                      </a:r>
                    </a:p>
                  </a:txBody>
                  <a:tcPr anchor="ctr"/>
                </a:tc>
                <a:tc>
                  <a:txBody>
                    <a:bodyPr/>
                    <a:lstStyle/>
                    <a:p>
                      <a:r>
                        <a:rPr lang="en-US" sz="1600" b="1" dirty="0">
                          <a:solidFill>
                            <a:schemeClr val="tx2"/>
                          </a:solidFill>
                        </a:rPr>
                        <a:t>$65</a:t>
                      </a:r>
                    </a:p>
                  </a:txBody>
                  <a:tcPr anchor="ctr">
                    <a:lnR w="12700" cap="flat" cmpd="sng" algn="ctr">
                      <a:solidFill>
                        <a:schemeClr val="accent6"/>
                      </a:solidFill>
                      <a:prstDash val="solid"/>
                      <a:round/>
                      <a:headEnd type="none" w="med" len="med"/>
                      <a:tailEnd type="none" w="med" len="med"/>
                    </a:lnR>
                    <a:solidFill>
                      <a:schemeClr val="accent3"/>
                    </a:solidFill>
                  </a:tcPr>
                </a:tc>
                <a:extLst>
                  <a:ext uri="{0D108BD9-81ED-4DB2-BD59-A6C34878D82A}">
                    <a16:rowId xmlns:a16="http://schemas.microsoft.com/office/drawing/2014/main" val="3471553383"/>
                  </a:ext>
                </a:extLst>
              </a:tr>
              <a:tr h="370840">
                <a:tc>
                  <a:txBody>
                    <a:bodyPr/>
                    <a:lstStyle/>
                    <a:p>
                      <a:r>
                        <a:rPr lang="en-US" sz="1400" dirty="0">
                          <a:solidFill>
                            <a:schemeClr val="tx2"/>
                          </a:solidFill>
                        </a:rPr>
                        <a:t>Broker Price Opinion - Exterior</a:t>
                      </a:r>
                    </a:p>
                  </a:txBody>
                  <a:tcPr anchor="ctr"/>
                </a:tc>
                <a:tc>
                  <a:txBody>
                    <a:bodyPr/>
                    <a:lstStyle/>
                    <a:p>
                      <a:r>
                        <a:rPr lang="en-US" sz="1600" b="1" dirty="0">
                          <a:solidFill>
                            <a:schemeClr val="tx2"/>
                          </a:solidFill>
                        </a:rPr>
                        <a:t>$105</a:t>
                      </a:r>
                    </a:p>
                  </a:txBody>
                  <a:tcPr anchor="ctr">
                    <a:lnR w="12700" cap="flat" cmpd="sng" algn="ctr">
                      <a:solidFill>
                        <a:schemeClr val="accent6"/>
                      </a:solidFill>
                      <a:prstDash val="solid"/>
                      <a:round/>
                      <a:headEnd type="none" w="med" len="med"/>
                      <a:tailEnd type="none" w="med" len="med"/>
                    </a:lnR>
                    <a:solidFill>
                      <a:schemeClr val="accent3"/>
                    </a:solidFill>
                  </a:tcPr>
                </a:tc>
                <a:extLst>
                  <a:ext uri="{0D108BD9-81ED-4DB2-BD59-A6C34878D82A}">
                    <a16:rowId xmlns:a16="http://schemas.microsoft.com/office/drawing/2014/main" val="4069259621"/>
                  </a:ext>
                </a:extLst>
              </a:tr>
              <a:tr h="370840">
                <a:tc>
                  <a:txBody>
                    <a:bodyPr/>
                    <a:lstStyle/>
                    <a:p>
                      <a:r>
                        <a:rPr lang="en-US" sz="1400" dirty="0">
                          <a:solidFill>
                            <a:schemeClr val="tx2"/>
                          </a:solidFill>
                        </a:rPr>
                        <a:t>Broker Price Opinion - Interior</a:t>
                      </a:r>
                    </a:p>
                  </a:txBody>
                  <a:tcPr anchor="ctr"/>
                </a:tc>
                <a:tc>
                  <a:txBody>
                    <a:bodyPr/>
                    <a:lstStyle/>
                    <a:p>
                      <a:r>
                        <a:rPr lang="en-US" sz="1600" b="1" dirty="0">
                          <a:solidFill>
                            <a:schemeClr val="tx2"/>
                          </a:solidFill>
                        </a:rPr>
                        <a:t>$140</a:t>
                      </a:r>
                    </a:p>
                  </a:txBody>
                  <a:tcPr anchor="ctr">
                    <a:lnR w="12700" cap="flat" cmpd="sng" algn="ctr">
                      <a:solidFill>
                        <a:schemeClr val="accent6"/>
                      </a:solidFill>
                      <a:prstDash val="solid"/>
                      <a:round/>
                      <a:headEnd type="none" w="med" len="med"/>
                      <a:tailEnd type="none" w="med" len="med"/>
                    </a:lnR>
                    <a:solidFill>
                      <a:schemeClr val="accent3"/>
                    </a:solidFill>
                  </a:tcPr>
                </a:tc>
                <a:extLst>
                  <a:ext uri="{0D108BD9-81ED-4DB2-BD59-A6C34878D82A}">
                    <a16:rowId xmlns:a16="http://schemas.microsoft.com/office/drawing/2014/main" val="1135030288"/>
                  </a:ext>
                </a:extLst>
              </a:tr>
              <a:tr h="370840">
                <a:tc>
                  <a:txBody>
                    <a:bodyPr/>
                    <a:lstStyle/>
                    <a:p>
                      <a:r>
                        <a:rPr lang="en-US" sz="1400" dirty="0">
                          <a:solidFill>
                            <a:schemeClr val="tx2"/>
                          </a:solidFill>
                        </a:rPr>
                        <a:t>Broker Price Opinion - Land</a:t>
                      </a:r>
                    </a:p>
                  </a:txBody>
                  <a:tcPr anchor="ctr"/>
                </a:tc>
                <a:tc>
                  <a:txBody>
                    <a:bodyPr/>
                    <a:lstStyle/>
                    <a:p>
                      <a:r>
                        <a:rPr lang="en-US" sz="1600" b="1" dirty="0">
                          <a:solidFill>
                            <a:schemeClr val="tx2"/>
                          </a:solidFill>
                        </a:rPr>
                        <a:t>$105</a:t>
                      </a:r>
                    </a:p>
                  </a:txBody>
                  <a:tcPr anchor="ctr">
                    <a:lnR w="12700" cap="flat" cmpd="sng" algn="ctr">
                      <a:solidFill>
                        <a:schemeClr val="accent6"/>
                      </a:solidFill>
                      <a:prstDash val="solid"/>
                      <a:round/>
                      <a:headEnd type="none" w="med" len="med"/>
                      <a:tailEnd type="none" w="med" len="med"/>
                    </a:lnR>
                    <a:solidFill>
                      <a:schemeClr val="accent3"/>
                    </a:solidFill>
                  </a:tcPr>
                </a:tc>
                <a:extLst>
                  <a:ext uri="{0D108BD9-81ED-4DB2-BD59-A6C34878D82A}">
                    <a16:rowId xmlns:a16="http://schemas.microsoft.com/office/drawing/2014/main" val="2384239511"/>
                  </a:ext>
                </a:extLst>
              </a:tr>
              <a:tr h="370840">
                <a:tc>
                  <a:txBody>
                    <a:bodyPr/>
                    <a:lstStyle/>
                    <a:p>
                      <a:r>
                        <a:rPr lang="en-US" sz="1400" dirty="0">
                          <a:solidFill>
                            <a:schemeClr val="tx2"/>
                          </a:solidFill>
                        </a:rPr>
                        <a:t>Disaster Inspection - Exterior</a:t>
                      </a:r>
                    </a:p>
                  </a:txBody>
                  <a:tcPr anchor="ctr"/>
                </a:tc>
                <a:tc>
                  <a:txBody>
                    <a:bodyPr/>
                    <a:lstStyle/>
                    <a:p>
                      <a:r>
                        <a:rPr lang="en-US" sz="1600" b="1" dirty="0">
                          <a:solidFill>
                            <a:schemeClr val="tx2"/>
                          </a:solidFill>
                        </a:rPr>
                        <a:t>$75</a:t>
                      </a:r>
                    </a:p>
                  </a:txBody>
                  <a:tcPr anchor="ctr">
                    <a:lnR w="12700" cap="flat" cmpd="sng" algn="ctr">
                      <a:solidFill>
                        <a:schemeClr val="accent6"/>
                      </a:solidFill>
                      <a:prstDash val="solid"/>
                      <a:round/>
                      <a:headEnd type="none" w="med" len="med"/>
                      <a:tailEnd type="none" w="med" len="med"/>
                    </a:lnR>
                    <a:solidFill>
                      <a:schemeClr val="accent3"/>
                    </a:solidFill>
                  </a:tcPr>
                </a:tc>
                <a:extLst>
                  <a:ext uri="{0D108BD9-81ED-4DB2-BD59-A6C34878D82A}">
                    <a16:rowId xmlns:a16="http://schemas.microsoft.com/office/drawing/2014/main" val="3766511134"/>
                  </a:ext>
                </a:extLst>
              </a:tr>
            </a:tbl>
          </a:graphicData>
        </a:graphic>
      </p:graphicFrame>
      <p:sp>
        <p:nvSpPr>
          <p:cNvPr id="4" name="Footer Placeholder 3">
            <a:extLst>
              <a:ext uri="{FF2B5EF4-FFF2-40B4-BE49-F238E27FC236}">
                <a16:creationId xmlns:a16="http://schemas.microsoft.com/office/drawing/2014/main" id="{5F90E31D-CB04-66AF-CFA5-3BF11066BD69}"/>
              </a:ext>
            </a:extLst>
          </p:cNvPr>
          <p:cNvSpPr>
            <a:spLocks noGrp="1"/>
          </p:cNvSpPr>
          <p:nvPr>
            <p:ph type="ftr" sz="quarter" idx="11"/>
          </p:nvPr>
        </p:nvSpPr>
        <p:spPr/>
        <p:txBody>
          <a:bodyPr/>
          <a:lstStyle/>
          <a:p>
            <a:r>
              <a:rPr lang="en-US"/>
              <a:t>Class Valuation | Proprietary &amp; Confidential</a:t>
            </a:r>
            <a:endParaRPr lang="en-US" dirty="0"/>
          </a:p>
        </p:txBody>
      </p:sp>
      <p:sp>
        <p:nvSpPr>
          <p:cNvPr id="5" name="Slide Number Placeholder 4">
            <a:extLst>
              <a:ext uri="{FF2B5EF4-FFF2-40B4-BE49-F238E27FC236}">
                <a16:creationId xmlns:a16="http://schemas.microsoft.com/office/drawing/2014/main" id="{056F6F35-B894-80AB-C10F-650D2010A7A5}"/>
              </a:ext>
            </a:extLst>
          </p:cNvPr>
          <p:cNvSpPr>
            <a:spLocks noGrp="1"/>
          </p:cNvSpPr>
          <p:nvPr>
            <p:ph type="sldNum" sz="quarter" idx="12"/>
          </p:nvPr>
        </p:nvSpPr>
        <p:spPr/>
        <p:txBody>
          <a:bodyPr/>
          <a:lstStyle/>
          <a:p>
            <a:fld id="{A171EFB7-B5DA-4DCB-BD71-FD0BC66714E1}" type="slidenum">
              <a:rPr lang="en-US" smtClean="0"/>
              <a:t>3</a:t>
            </a:fld>
            <a:endParaRPr lang="en-US"/>
          </a:p>
        </p:txBody>
      </p:sp>
      <p:graphicFrame>
        <p:nvGraphicFramePr>
          <p:cNvPr id="7" name="Table 6">
            <a:extLst>
              <a:ext uri="{FF2B5EF4-FFF2-40B4-BE49-F238E27FC236}">
                <a16:creationId xmlns:a16="http://schemas.microsoft.com/office/drawing/2014/main" id="{61DCA13C-162A-9A41-2EBE-E43F57313CA5}"/>
              </a:ext>
            </a:extLst>
          </p:cNvPr>
          <p:cNvGraphicFramePr>
            <a:graphicFrameLocks noGrp="1"/>
          </p:cNvGraphicFramePr>
          <p:nvPr>
            <p:extLst>
              <p:ext uri="{D42A27DB-BD31-4B8C-83A1-F6EECF244321}">
                <p14:modId xmlns:p14="http://schemas.microsoft.com/office/powerpoint/2010/main" val="1520026388"/>
              </p:ext>
            </p:extLst>
          </p:nvPr>
        </p:nvGraphicFramePr>
        <p:xfrm>
          <a:off x="6096000" y="1722272"/>
          <a:ext cx="5340390" cy="3928672"/>
        </p:xfrm>
        <a:graphic>
          <a:graphicData uri="http://schemas.openxmlformats.org/drawingml/2006/table">
            <a:tbl>
              <a:tblPr firstRow="1" bandRow="1">
                <a:tableStyleId>{2D5ABB26-0587-4C30-8999-92F81FD0307C}</a:tableStyleId>
              </a:tblPr>
              <a:tblGrid>
                <a:gridCol w="4112871">
                  <a:extLst>
                    <a:ext uri="{9D8B030D-6E8A-4147-A177-3AD203B41FA5}">
                      <a16:colId xmlns:a16="http://schemas.microsoft.com/office/drawing/2014/main" val="2596686480"/>
                    </a:ext>
                  </a:extLst>
                </a:gridCol>
                <a:gridCol w="1227519">
                  <a:extLst>
                    <a:ext uri="{9D8B030D-6E8A-4147-A177-3AD203B41FA5}">
                      <a16:colId xmlns:a16="http://schemas.microsoft.com/office/drawing/2014/main" val="3848420512"/>
                    </a:ext>
                  </a:extLst>
                </a:gridCol>
              </a:tblGrid>
              <a:tr h="417114">
                <a:tc>
                  <a:txBody>
                    <a:bodyPr/>
                    <a:lstStyle/>
                    <a:p>
                      <a:r>
                        <a:rPr lang="en-US" sz="1800" b="1" dirty="0">
                          <a:solidFill>
                            <a:schemeClr val="accent2"/>
                          </a:solidFill>
                        </a:rPr>
                        <a:t> Alternative Product</a:t>
                      </a:r>
                    </a:p>
                  </a:txBody>
                  <a:tcPr anchor="ctr">
                    <a:lnB w="12700" cap="flat" cmpd="sng" algn="ctr">
                      <a:solidFill>
                        <a:schemeClr val="accent6"/>
                      </a:solidFill>
                      <a:prstDash val="solid"/>
                      <a:round/>
                      <a:headEnd type="none" w="med" len="med"/>
                      <a:tailEnd type="none" w="med" len="med"/>
                    </a:lnB>
                  </a:tcPr>
                </a:tc>
                <a:tc>
                  <a:txBody>
                    <a:bodyPr/>
                    <a:lstStyle/>
                    <a:p>
                      <a:r>
                        <a:rPr lang="en-US" sz="1800" b="1" dirty="0">
                          <a:solidFill>
                            <a:schemeClr val="accent2"/>
                          </a:solidFill>
                        </a:rPr>
                        <a:t>Fee</a:t>
                      </a:r>
                    </a:p>
                  </a:txBody>
                  <a:tcPr anchor="ctr">
                    <a:lnB w="12700" cap="flat" cmpd="sng" algn="ctr">
                      <a:solidFill>
                        <a:schemeClr val="accent6"/>
                      </a:solidFill>
                      <a:prstDash val="solid"/>
                      <a:round/>
                      <a:headEnd type="none" w="med" len="med"/>
                      <a:tailEnd type="none" w="med" len="med"/>
                    </a:lnB>
                    <a:solidFill>
                      <a:schemeClr val="accent3"/>
                    </a:solidFill>
                  </a:tcPr>
                </a:tc>
                <a:extLst>
                  <a:ext uri="{0D108BD9-81ED-4DB2-BD59-A6C34878D82A}">
                    <a16:rowId xmlns:a16="http://schemas.microsoft.com/office/drawing/2014/main" val="704169690"/>
                  </a:ext>
                </a:extLst>
              </a:tr>
              <a:tr h="429754">
                <a:tc>
                  <a:txBody>
                    <a:bodyPr/>
                    <a:lstStyle/>
                    <a:p>
                      <a:r>
                        <a:rPr lang="en-US" sz="1400" dirty="0">
                          <a:solidFill>
                            <a:schemeClr val="tx2"/>
                          </a:solidFill>
                        </a:rPr>
                        <a:t>Disaster Inspection - Interior</a:t>
                      </a:r>
                    </a:p>
                  </a:txBody>
                  <a:tcPr anchor="ctr">
                    <a:lnT w="12700" cap="flat" cmpd="sng" algn="ctr">
                      <a:solidFill>
                        <a:schemeClr val="accent6"/>
                      </a:solidFill>
                      <a:prstDash val="solid"/>
                      <a:round/>
                      <a:headEnd type="none" w="med" len="med"/>
                      <a:tailEnd type="none" w="med" len="med"/>
                    </a:lnT>
                  </a:tcPr>
                </a:tc>
                <a:tc>
                  <a:txBody>
                    <a:bodyPr/>
                    <a:lstStyle/>
                    <a:p>
                      <a:r>
                        <a:rPr lang="en-US" sz="1600" b="1" dirty="0">
                          <a:solidFill>
                            <a:schemeClr val="tx2"/>
                          </a:solidFill>
                        </a:rPr>
                        <a:t>$125</a:t>
                      </a:r>
                    </a:p>
                  </a:txBody>
                  <a:tcPr anchor="ctr">
                    <a:lnT w="12700" cap="flat" cmpd="sng" algn="ctr">
                      <a:solidFill>
                        <a:schemeClr val="accent6"/>
                      </a:solidFill>
                      <a:prstDash val="solid"/>
                      <a:round/>
                      <a:headEnd type="none" w="med" len="med"/>
                      <a:tailEnd type="none" w="med" len="med"/>
                    </a:lnT>
                    <a:solidFill>
                      <a:schemeClr val="accent3"/>
                    </a:solidFill>
                  </a:tcPr>
                </a:tc>
                <a:extLst>
                  <a:ext uri="{0D108BD9-81ED-4DB2-BD59-A6C34878D82A}">
                    <a16:rowId xmlns:a16="http://schemas.microsoft.com/office/drawing/2014/main" val="2518255308"/>
                  </a:ext>
                </a:extLst>
              </a:tr>
              <a:tr h="417114">
                <a:tc>
                  <a:txBody>
                    <a:bodyPr/>
                    <a:lstStyle/>
                    <a:p>
                      <a:r>
                        <a:rPr lang="en-US" sz="1400" dirty="0">
                          <a:solidFill>
                            <a:schemeClr val="tx2"/>
                          </a:solidFill>
                        </a:rPr>
                        <a:t>Class Evaluation</a:t>
                      </a:r>
                    </a:p>
                  </a:txBody>
                  <a:tcPr anchor="ctr"/>
                </a:tc>
                <a:tc>
                  <a:txBody>
                    <a:bodyPr/>
                    <a:lstStyle/>
                    <a:p>
                      <a:r>
                        <a:rPr lang="en-US" sz="1600" b="1" dirty="0">
                          <a:solidFill>
                            <a:schemeClr val="tx2"/>
                          </a:solidFill>
                        </a:rPr>
                        <a:t>$95</a:t>
                      </a:r>
                    </a:p>
                  </a:txBody>
                  <a:tcPr anchor="ctr">
                    <a:solidFill>
                      <a:schemeClr val="accent3"/>
                    </a:solidFill>
                  </a:tcPr>
                </a:tc>
                <a:extLst>
                  <a:ext uri="{0D108BD9-81ED-4DB2-BD59-A6C34878D82A}">
                    <a16:rowId xmlns:a16="http://schemas.microsoft.com/office/drawing/2014/main" val="3909286797"/>
                  </a:ext>
                </a:extLst>
              </a:tr>
              <a:tr h="417114">
                <a:tc>
                  <a:txBody>
                    <a:bodyPr/>
                    <a:lstStyle/>
                    <a:p>
                      <a:r>
                        <a:rPr lang="en-US" sz="1400" dirty="0">
                          <a:solidFill>
                            <a:schemeClr val="tx2"/>
                          </a:solidFill>
                        </a:rPr>
                        <a:t>Class Evaluation - PCR Exterior</a:t>
                      </a:r>
                    </a:p>
                  </a:txBody>
                  <a:tcPr anchor="ctr"/>
                </a:tc>
                <a:tc>
                  <a:txBody>
                    <a:bodyPr/>
                    <a:lstStyle/>
                    <a:p>
                      <a:r>
                        <a:rPr lang="en-US" sz="1600" b="1" dirty="0">
                          <a:solidFill>
                            <a:schemeClr val="tx2"/>
                          </a:solidFill>
                        </a:rPr>
                        <a:t>$135</a:t>
                      </a:r>
                    </a:p>
                  </a:txBody>
                  <a:tcPr anchor="ctr">
                    <a:solidFill>
                      <a:schemeClr val="accent3"/>
                    </a:solidFill>
                  </a:tcPr>
                </a:tc>
                <a:extLst>
                  <a:ext uri="{0D108BD9-81ED-4DB2-BD59-A6C34878D82A}">
                    <a16:rowId xmlns:a16="http://schemas.microsoft.com/office/drawing/2014/main" val="2817309409"/>
                  </a:ext>
                </a:extLst>
              </a:tr>
              <a:tr h="417114">
                <a:tc>
                  <a:txBody>
                    <a:bodyPr/>
                    <a:lstStyle/>
                    <a:p>
                      <a:r>
                        <a:rPr lang="en-US" sz="1400" dirty="0">
                          <a:solidFill>
                            <a:schemeClr val="tx2"/>
                          </a:solidFill>
                        </a:rPr>
                        <a:t>Class Evaluation - PCR Interior</a:t>
                      </a:r>
                    </a:p>
                  </a:txBody>
                  <a:tcPr anchor="ctr"/>
                </a:tc>
                <a:tc>
                  <a:txBody>
                    <a:bodyPr/>
                    <a:lstStyle/>
                    <a:p>
                      <a:r>
                        <a:rPr lang="en-US" sz="1600" b="1" dirty="0">
                          <a:solidFill>
                            <a:schemeClr val="tx2"/>
                          </a:solidFill>
                        </a:rPr>
                        <a:t>$175</a:t>
                      </a:r>
                    </a:p>
                  </a:txBody>
                  <a:tcPr anchor="ctr">
                    <a:solidFill>
                      <a:schemeClr val="accent3"/>
                    </a:solidFill>
                  </a:tcPr>
                </a:tc>
                <a:extLst>
                  <a:ext uri="{0D108BD9-81ED-4DB2-BD59-A6C34878D82A}">
                    <a16:rowId xmlns:a16="http://schemas.microsoft.com/office/drawing/2014/main" val="4213598480"/>
                  </a:ext>
                </a:extLst>
              </a:tr>
              <a:tr h="417114">
                <a:tc>
                  <a:txBody>
                    <a:bodyPr/>
                    <a:lstStyle/>
                    <a:p>
                      <a:r>
                        <a:rPr lang="en-US" sz="1400" dirty="0">
                          <a:solidFill>
                            <a:schemeClr val="tx2"/>
                          </a:solidFill>
                        </a:rPr>
                        <a:t>Limited Desktop</a:t>
                      </a:r>
                    </a:p>
                  </a:txBody>
                  <a:tcPr anchor="ctr"/>
                </a:tc>
                <a:tc>
                  <a:txBody>
                    <a:bodyPr/>
                    <a:lstStyle/>
                    <a:p>
                      <a:r>
                        <a:rPr lang="en-US" sz="1600" b="1" dirty="0">
                          <a:solidFill>
                            <a:schemeClr val="tx2"/>
                          </a:solidFill>
                        </a:rPr>
                        <a:t>$125</a:t>
                      </a:r>
                    </a:p>
                  </a:txBody>
                  <a:tcPr anchor="ctr">
                    <a:solidFill>
                      <a:schemeClr val="accent3"/>
                    </a:solidFill>
                  </a:tcPr>
                </a:tc>
                <a:extLst>
                  <a:ext uri="{0D108BD9-81ED-4DB2-BD59-A6C34878D82A}">
                    <a16:rowId xmlns:a16="http://schemas.microsoft.com/office/drawing/2014/main" val="2896380062"/>
                  </a:ext>
                </a:extLst>
              </a:tr>
              <a:tr h="417114">
                <a:tc>
                  <a:txBody>
                    <a:bodyPr/>
                    <a:lstStyle/>
                    <a:p>
                      <a:r>
                        <a:rPr lang="en-US" sz="1400" dirty="0">
                          <a:solidFill>
                            <a:schemeClr val="tx2"/>
                          </a:solidFill>
                        </a:rPr>
                        <a:t>Limited Desktop - PCR Exterior</a:t>
                      </a:r>
                    </a:p>
                  </a:txBody>
                  <a:tcPr anchor="ctr"/>
                </a:tc>
                <a:tc>
                  <a:txBody>
                    <a:bodyPr/>
                    <a:lstStyle/>
                    <a:p>
                      <a:r>
                        <a:rPr lang="en-US" sz="1600" b="1" dirty="0">
                          <a:solidFill>
                            <a:schemeClr val="tx2"/>
                          </a:solidFill>
                        </a:rPr>
                        <a:t>$175</a:t>
                      </a:r>
                    </a:p>
                  </a:txBody>
                  <a:tcPr anchor="ctr">
                    <a:solidFill>
                      <a:schemeClr val="accent3"/>
                    </a:solidFill>
                  </a:tcPr>
                </a:tc>
                <a:extLst>
                  <a:ext uri="{0D108BD9-81ED-4DB2-BD59-A6C34878D82A}">
                    <a16:rowId xmlns:a16="http://schemas.microsoft.com/office/drawing/2014/main" val="2316182609"/>
                  </a:ext>
                </a:extLst>
              </a:tr>
              <a:tr h="417114">
                <a:tc>
                  <a:txBody>
                    <a:bodyPr/>
                    <a:lstStyle/>
                    <a:p>
                      <a:r>
                        <a:rPr lang="en-US" sz="1400" dirty="0">
                          <a:solidFill>
                            <a:schemeClr val="tx2"/>
                          </a:solidFill>
                        </a:rPr>
                        <a:t>Limited Desktop - PCR Interior</a:t>
                      </a:r>
                    </a:p>
                  </a:txBody>
                  <a:tcPr anchor="ctr"/>
                </a:tc>
                <a:tc>
                  <a:txBody>
                    <a:bodyPr/>
                    <a:lstStyle/>
                    <a:p>
                      <a:r>
                        <a:rPr lang="en-US" sz="1600" b="1" dirty="0">
                          <a:solidFill>
                            <a:schemeClr val="tx2"/>
                          </a:solidFill>
                        </a:rPr>
                        <a:t>$230</a:t>
                      </a:r>
                    </a:p>
                  </a:txBody>
                  <a:tcPr anchor="ctr">
                    <a:solidFill>
                      <a:schemeClr val="accent3"/>
                    </a:solidFill>
                  </a:tcPr>
                </a:tc>
                <a:extLst>
                  <a:ext uri="{0D108BD9-81ED-4DB2-BD59-A6C34878D82A}">
                    <a16:rowId xmlns:a16="http://schemas.microsoft.com/office/drawing/2014/main" val="1543217552"/>
                  </a:ext>
                </a:extLst>
              </a:tr>
              <a:tr h="417114">
                <a:tc>
                  <a:txBody>
                    <a:bodyPr/>
                    <a:lstStyle/>
                    <a:p>
                      <a:r>
                        <a:rPr lang="en-US" sz="1400" dirty="0">
                          <a:solidFill>
                            <a:schemeClr val="tx2"/>
                          </a:solidFill>
                        </a:rPr>
                        <a:t>Class Valuation Analysis (CVA)</a:t>
                      </a:r>
                    </a:p>
                  </a:txBody>
                  <a:tcPr anchor="ctr"/>
                </a:tc>
                <a:tc>
                  <a:txBody>
                    <a:bodyPr/>
                    <a:lstStyle/>
                    <a:p>
                      <a:r>
                        <a:rPr lang="en-US" sz="1600" b="1" dirty="0">
                          <a:solidFill>
                            <a:schemeClr val="tx2"/>
                          </a:solidFill>
                        </a:rPr>
                        <a:t>$145</a:t>
                      </a:r>
                    </a:p>
                    <a:p>
                      <a:r>
                        <a:rPr lang="en-US" sz="800" b="1" dirty="0">
                          <a:solidFill>
                            <a:schemeClr val="tx2"/>
                          </a:solidFill>
                        </a:rPr>
                        <a:t>*Subject to change based on volume</a:t>
                      </a:r>
                    </a:p>
                  </a:txBody>
                  <a:tcPr anchor="ctr">
                    <a:solidFill>
                      <a:schemeClr val="accent3"/>
                    </a:solidFill>
                  </a:tcPr>
                </a:tc>
                <a:extLst>
                  <a:ext uri="{0D108BD9-81ED-4DB2-BD59-A6C34878D82A}">
                    <a16:rowId xmlns:a16="http://schemas.microsoft.com/office/drawing/2014/main" val="1011808833"/>
                  </a:ext>
                </a:extLst>
              </a:tr>
            </a:tbl>
          </a:graphicData>
        </a:graphic>
      </p:graphicFrame>
    </p:spTree>
    <p:extLst>
      <p:ext uri="{BB962C8B-B14F-4D97-AF65-F5344CB8AC3E}">
        <p14:creationId xmlns:p14="http://schemas.microsoft.com/office/powerpoint/2010/main" val="1283158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349D2-CA80-DB04-36E0-DEB418DC1D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ED0A4-CD8F-53BD-D330-EF856C43D559}"/>
              </a:ext>
            </a:extLst>
          </p:cNvPr>
          <p:cNvSpPr>
            <a:spLocks noGrp="1"/>
          </p:cNvSpPr>
          <p:nvPr>
            <p:ph type="ctrTitle"/>
          </p:nvPr>
        </p:nvSpPr>
        <p:spPr>
          <a:xfrm>
            <a:off x="249656" y="238679"/>
            <a:ext cx="10148427" cy="888519"/>
          </a:xfrm>
        </p:spPr>
        <p:txBody>
          <a:bodyPr/>
          <a:lstStyle/>
          <a:p>
            <a:r>
              <a:rPr lang="en-US" dirty="0"/>
              <a:t>Borrower Led Inspection Explanation</a:t>
            </a:r>
          </a:p>
        </p:txBody>
      </p:sp>
      <p:sp>
        <p:nvSpPr>
          <p:cNvPr id="4" name="Footer Placeholder 3">
            <a:extLst>
              <a:ext uri="{FF2B5EF4-FFF2-40B4-BE49-F238E27FC236}">
                <a16:creationId xmlns:a16="http://schemas.microsoft.com/office/drawing/2014/main" id="{050A3B7D-0569-6E3C-0A65-BE41E0AA5E44}"/>
              </a:ext>
            </a:extLst>
          </p:cNvPr>
          <p:cNvSpPr>
            <a:spLocks noGrp="1"/>
          </p:cNvSpPr>
          <p:nvPr>
            <p:ph type="ftr" sz="quarter" idx="11"/>
          </p:nvPr>
        </p:nvSpPr>
        <p:spPr>
          <a:xfrm>
            <a:off x="4038600" y="648537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13131"/>
                </a:solidFill>
                <a:effectLst/>
                <a:uLnTx/>
                <a:uFillTx/>
                <a:latin typeface="Geologica ExtraLight"/>
                <a:ea typeface="+mn-ea"/>
                <a:cs typeface="+mn-cs"/>
              </a:rPr>
              <a:t>Class Valuation | Proprietary &amp; Confidential</a:t>
            </a:r>
          </a:p>
        </p:txBody>
      </p:sp>
      <p:sp>
        <p:nvSpPr>
          <p:cNvPr id="5" name="Slide Number Placeholder 4">
            <a:extLst>
              <a:ext uri="{FF2B5EF4-FFF2-40B4-BE49-F238E27FC236}">
                <a16:creationId xmlns:a16="http://schemas.microsoft.com/office/drawing/2014/main" id="{26BD296F-A60F-B436-87C6-B434CD885F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1EFB7-B5DA-4DCB-BD71-FD0BC66714E1}" type="slidenum">
              <a:rPr kumimoji="0" lang="en-US" sz="1200" b="0" i="0" u="none" strike="noStrike" kern="1200" cap="none" spc="0" normalizeH="0" baseline="0" noProof="0" smtClean="0">
                <a:ln>
                  <a:noFill/>
                </a:ln>
                <a:solidFill>
                  <a:srgbClr val="313131"/>
                </a:solidFill>
                <a:effectLst/>
                <a:uLnTx/>
                <a:uFillTx/>
                <a:latin typeface="Geologica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13131"/>
              </a:solidFill>
              <a:effectLst/>
              <a:uLnTx/>
              <a:uFillTx/>
              <a:latin typeface="Geologica ExtraLight"/>
              <a:ea typeface="+mn-ea"/>
              <a:cs typeface="+mn-cs"/>
            </a:endParaRPr>
          </a:p>
        </p:txBody>
      </p:sp>
      <p:sp>
        <p:nvSpPr>
          <p:cNvPr id="3" name="Rectangle: Top Corners Rounded 4">
            <a:extLst>
              <a:ext uri="{FF2B5EF4-FFF2-40B4-BE49-F238E27FC236}">
                <a16:creationId xmlns:a16="http://schemas.microsoft.com/office/drawing/2014/main" id="{6EA91E33-BD53-E4B2-32B2-EA11A046C716}"/>
              </a:ext>
            </a:extLst>
          </p:cNvPr>
          <p:cNvSpPr txBox="1"/>
          <p:nvPr/>
        </p:nvSpPr>
        <p:spPr>
          <a:xfrm>
            <a:off x="249656" y="916992"/>
            <a:ext cx="11766853" cy="2207491"/>
          </a:xfrm>
          <a:prstGeom prst="rect">
            <a:avLst/>
          </a:prstGeom>
          <a:solidFill>
            <a:srgbClr val="0E284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400" b="1" i="0" kern="1200" baseline="0" dirty="0">
                <a:solidFill>
                  <a:schemeClr val="bg1"/>
                </a:solidFill>
                <a:latin typeface="+mj-lt"/>
              </a:rPr>
              <a:t>Fast, reliable, customizable</a:t>
            </a:r>
          </a:p>
          <a:p>
            <a:pPr marL="0" lvl="1" algn="l" defTabSz="666750">
              <a:lnSpc>
                <a:spcPct val="90000"/>
              </a:lnSpc>
              <a:spcBef>
                <a:spcPct val="0"/>
              </a:spcBef>
              <a:spcAft>
                <a:spcPct val="15000"/>
              </a:spcAft>
            </a:pPr>
            <a:endParaRPr lang="en-US" sz="1400" b="1" i="0" kern="1200" baseline="0" dirty="0">
              <a:solidFill>
                <a:schemeClr val="bg1"/>
              </a:solidFill>
              <a:latin typeface="+mj-lt"/>
            </a:endParaRPr>
          </a:p>
          <a:p>
            <a:pPr marL="571500" lvl="2" indent="-114300" defTabSz="666750">
              <a:lnSpc>
                <a:spcPct val="90000"/>
              </a:lnSpc>
              <a:spcBef>
                <a:spcPct val="0"/>
              </a:spcBef>
              <a:spcAft>
                <a:spcPct val="15000"/>
              </a:spcAft>
              <a:buChar char="•"/>
            </a:pPr>
            <a:r>
              <a:rPr lang="en-US" sz="1200" dirty="0">
                <a:solidFill>
                  <a:schemeClr val="bg1"/>
                </a:solidFill>
              </a:rPr>
              <a:t>Forms are 100% configurable &amp; flexible to fit client requirements</a:t>
            </a:r>
          </a:p>
          <a:p>
            <a:pPr marL="571500" lvl="2" indent="-114300" defTabSz="666750">
              <a:lnSpc>
                <a:spcPct val="90000"/>
              </a:lnSpc>
              <a:spcBef>
                <a:spcPct val="0"/>
              </a:spcBef>
              <a:spcAft>
                <a:spcPct val="15000"/>
              </a:spcAft>
              <a:buChar char="•"/>
            </a:pPr>
            <a:r>
              <a:rPr lang="en-US" sz="1200" dirty="0">
                <a:solidFill>
                  <a:schemeClr val="bg1"/>
                </a:solidFill>
              </a:rPr>
              <a:t>Message to customer can be altered &amp; customized</a:t>
            </a:r>
            <a:endParaRPr lang="en-US" sz="1200" b="1" i="0" kern="1200" baseline="0" dirty="0">
              <a:solidFill>
                <a:schemeClr val="bg1"/>
              </a:solidFill>
            </a:endParaRPr>
          </a:p>
          <a:p>
            <a:pPr marL="571500" lvl="2" indent="-114300" defTabSz="666750">
              <a:lnSpc>
                <a:spcPct val="90000"/>
              </a:lnSpc>
              <a:spcBef>
                <a:spcPct val="0"/>
              </a:spcBef>
              <a:spcAft>
                <a:spcPct val="15000"/>
              </a:spcAft>
              <a:buChar char="•"/>
            </a:pPr>
            <a:r>
              <a:rPr lang="en-US" sz="1200" dirty="0">
                <a:solidFill>
                  <a:schemeClr val="bg1"/>
                </a:solidFill>
              </a:rPr>
              <a:t>Includes geolocation &amp; photo timestamps</a:t>
            </a:r>
          </a:p>
          <a:p>
            <a:pPr marL="571500" lvl="2" indent="-114300" defTabSz="666750">
              <a:lnSpc>
                <a:spcPct val="90000"/>
              </a:lnSpc>
              <a:spcBef>
                <a:spcPct val="0"/>
              </a:spcBef>
              <a:spcAft>
                <a:spcPct val="15000"/>
              </a:spcAft>
              <a:buChar char="•"/>
            </a:pPr>
            <a:r>
              <a:rPr lang="en-US" sz="1200" dirty="0">
                <a:solidFill>
                  <a:schemeClr val="bg1"/>
                </a:solidFill>
              </a:rPr>
              <a:t>35 fraud detection tests &amp; reverse image searches are conducted to verify images.</a:t>
            </a:r>
          </a:p>
          <a:p>
            <a:pPr marL="571500" lvl="2" indent="-114300" defTabSz="666750">
              <a:lnSpc>
                <a:spcPct val="90000"/>
              </a:lnSpc>
              <a:spcBef>
                <a:spcPct val="0"/>
              </a:spcBef>
              <a:spcAft>
                <a:spcPct val="15000"/>
              </a:spcAft>
              <a:buChar char="•"/>
            </a:pPr>
            <a:r>
              <a:rPr lang="en-US" sz="1200" dirty="0">
                <a:solidFill>
                  <a:schemeClr val="bg1"/>
                </a:solidFill>
              </a:rPr>
              <a:t>Inspection audit trail included in report. </a:t>
            </a:r>
          </a:p>
          <a:p>
            <a:pPr marL="571500" lvl="2" indent="-114300" defTabSz="666750">
              <a:lnSpc>
                <a:spcPct val="90000"/>
              </a:lnSpc>
              <a:spcBef>
                <a:spcPct val="0"/>
              </a:spcBef>
              <a:spcAft>
                <a:spcPct val="15000"/>
              </a:spcAft>
              <a:buChar char="•"/>
            </a:pPr>
            <a:r>
              <a:rPr lang="en-US" sz="1200" dirty="0">
                <a:solidFill>
                  <a:schemeClr val="bg1"/>
                </a:solidFill>
              </a:rPr>
              <a:t>Process is easy to follow, the app walks the customer through the steps to answer all required questions &amp; provide specific photos needed to suffice lender requirements</a:t>
            </a:r>
          </a:p>
          <a:p>
            <a:pPr marL="571500" lvl="2" indent="-114300" defTabSz="666750">
              <a:lnSpc>
                <a:spcPct val="90000"/>
              </a:lnSpc>
              <a:spcBef>
                <a:spcPct val="0"/>
              </a:spcBef>
              <a:spcAft>
                <a:spcPct val="15000"/>
              </a:spcAft>
              <a:buChar char="•"/>
            </a:pPr>
            <a:r>
              <a:rPr lang="en-US" sz="1200" dirty="0">
                <a:solidFill>
                  <a:schemeClr val="bg1"/>
                </a:solidFill>
              </a:rPr>
              <a:t>Class QC team will review all reports prior to delivery to client</a:t>
            </a:r>
          </a:p>
        </p:txBody>
      </p:sp>
      <p:pic>
        <p:nvPicPr>
          <p:cNvPr id="6" name="Picture 5">
            <a:extLst>
              <a:ext uri="{FF2B5EF4-FFF2-40B4-BE49-F238E27FC236}">
                <a16:creationId xmlns:a16="http://schemas.microsoft.com/office/drawing/2014/main" id="{3EC2214B-2E35-439E-DA5F-2847EEB606CB}"/>
              </a:ext>
            </a:extLst>
          </p:cNvPr>
          <p:cNvPicPr>
            <a:picLocks noChangeAspect="1"/>
          </p:cNvPicPr>
          <p:nvPr/>
        </p:nvPicPr>
        <p:blipFill rotWithShape="1">
          <a:blip r:embed="rId3">
            <a:extLst>
              <a:ext uri="{28A0092B-C50C-407E-A947-70E740481C1C}">
                <a14:useLocalDpi xmlns:a14="http://schemas.microsoft.com/office/drawing/2010/main" val="0"/>
              </a:ext>
            </a:extLst>
          </a:blip>
          <a:srcRect t="19375" r="17704" b="11719"/>
          <a:stretch/>
        </p:blipFill>
        <p:spPr bwMode="auto">
          <a:xfrm>
            <a:off x="242198" y="3232727"/>
            <a:ext cx="1842357" cy="2710377"/>
          </a:xfrm>
          <a:prstGeom prst="rect">
            <a:avLst/>
          </a:prstGeom>
          <a:noFill/>
          <a:ln>
            <a:noFill/>
          </a:ln>
          <a:extLst>
            <a:ext uri="{53640926-AAD7-44D8-BBD7-CCE9431645EC}">
              <a14:shadowObscured xmlns:a14="http://schemas.microsoft.com/office/drawing/2010/main"/>
            </a:ext>
          </a:extLst>
        </p:spPr>
      </p:pic>
      <p:pic>
        <p:nvPicPr>
          <p:cNvPr id="7" name="object 4">
            <a:extLst>
              <a:ext uri="{FF2B5EF4-FFF2-40B4-BE49-F238E27FC236}">
                <a16:creationId xmlns:a16="http://schemas.microsoft.com/office/drawing/2014/main" id="{BDCB652C-30D2-4FD2-C459-900C6A321000}"/>
              </a:ext>
            </a:extLst>
          </p:cNvPr>
          <p:cNvPicPr/>
          <p:nvPr/>
        </p:nvPicPr>
        <p:blipFill>
          <a:blip r:embed="rId4" cstate="print"/>
          <a:srcRect l="18507" t="23653" r="19226" b="32355"/>
          <a:stretch/>
        </p:blipFill>
        <p:spPr>
          <a:xfrm>
            <a:off x="2308356" y="3917944"/>
            <a:ext cx="2200776" cy="1713726"/>
          </a:xfrm>
          <a:prstGeom prst="rect">
            <a:avLst/>
          </a:prstGeom>
          <a:ln>
            <a:solidFill>
              <a:schemeClr val="accent4"/>
            </a:solidFill>
          </a:ln>
        </p:spPr>
      </p:pic>
      <p:pic>
        <p:nvPicPr>
          <p:cNvPr id="9" name="Picture 8">
            <a:extLst>
              <a:ext uri="{FF2B5EF4-FFF2-40B4-BE49-F238E27FC236}">
                <a16:creationId xmlns:a16="http://schemas.microsoft.com/office/drawing/2014/main" id="{F1722B0C-B8D7-B48E-ABD1-730A16CC231B}"/>
              </a:ext>
            </a:extLst>
          </p:cNvPr>
          <p:cNvPicPr>
            <a:picLocks noChangeAspect="1"/>
          </p:cNvPicPr>
          <p:nvPr/>
        </p:nvPicPr>
        <p:blipFill>
          <a:blip r:embed="rId5"/>
          <a:stretch>
            <a:fillRect/>
          </a:stretch>
        </p:blipFill>
        <p:spPr>
          <a:xfrm>
            <a:off x="4537356" y="3784068"/>
            <a:ext cx="2276793" cy="1981477"/>
          </a:xfrm>
          <a:prstGeom prst="rect">
            <a:avLst/>
          </a:prstGeom>
        </p:spPr>
      </p:pic>
      <p:pic>
        <p:nvPicPr>
          <p:cNvPr id="12" name="Picture 11">
            <a:extLst>
              <a:ext uri="{FF2B5EF4-FFF2-40B4-BE49-F238E27FC236}">
                <a16:creationId xmlns:a16="http://schemas.microsoft.com/office/drawing/2014/main" id="{BA47DD53-8E19-C169-0C36-8F336DAA8652}"/>
              </a:ext>
            </a:extLst>
          </p:cNvPr>
          <p:cNvPicPr>
            <a:picLocks noChangeAspect="1"/>
          </p:cNvPicPr>
          <p:nvPr/>
        </p:nvPicPr>
        <p:blipFill>
          <a:blip r:embed="rId6"/>
          <a:stretch>
            <a:fillRect/>
          </a:stretch>
        </p:blipFill>
        <p:spPr>
          <a:xfrm>
            <a:off x="6814149" y="3859380"/>
            <a:ext cx="2286000" cy="1880408"/>
          </a:xfrm>
          <a:prstGeom prst="rect">
            <a:avLst/>
          </a:prstGeom>
        </p:spPr>
      </p:pic>
      <p:pic>
        <p:nvPicPr>
          <p:cNvPr id="13" name="Picture 12">
            <a:extLst>
              <a:ext uri="{FF2B5EF4-FFF2-40B4-BE49-F238E27FC236}">
                <a16:creationId xmlns:a16="http://schemas.microsoft.com/office/drawing/2014/main" id="{7D3AA5B7-6A9E-1270-5C0F-BB82428063BB}"/>
              </a:ext>
            </a:extLst>
          </p:cNvPr>
          <p:cNvPicPr>
            <a:picLocks noChangeAspect="1"/>
          </p:cNvPicPr>
          <p:nvPr/>
        </p:nvPicPr>
        <p:blipFill>
          <a:blip r:embed="rId7"/>
          <a:stretch>
            <a:fillRect/>
          </a:stretch>
        </p:blipFill>
        <p:spPr>
          <a:xfrm>
            <a:off x="9350515" y="3904958"/>
            <a:ext cx="2432623" cy="1946847"/>
          </a:xfrm>
          <a:prstGeom prst="rect">
            <a:avLst/>
          </a:prstGeom>
        </p:spPr>
      </p:pic>
      <p:pic>
        <p:nvPicPr>
          <p:cNvPr id="17" name="Picture 16">
            <a:extLst>
              <a:ext uri="{FF2B5EF4-FFF2-40B4-BE49-F238E27FC236}">
                <a16:creationId xmlns:a16="http://schemas.microsoft.com/office/drawing/2014/main" id="{2A018BDC-F3BE-7261-65F4-EE09954E6E3E}"/>
              </a:ext>
            </a:extLst>
          </p:cNvPr>
          <p:cNvPicPr>
            <a:picLocks noChangeAspect="1"/>
          </p:cNvPicPr>
          <p:nvPr/>
        </p:nvPicPr>
        <p:blipFill>
          <a:blip r:embed="rId8"/>
          <a:stretch>
            <a:fillRect/>
          </a:stretch>
        </p:blipFill>
        <p:spPr>
          <a:xfrm>
            <a:off x="9039714" y="3389477"/>
            <a:ext cx="3054223" cy="442462"/>
          </a:xfrm>
          <a:prstGeom prst="rect">
            <a:avLst/>
          </a:prstGeom>
        </p:spPr>
      </p:pic>
      <p:sp>
        <p:nvSpPr>
          <p:cNvPr id="19" name="TextBox 18">
            <a:extLst>
              <a:ext uri="{FF2B5EF4-FFF2-40B4-BE49-F238E27FC236}">
                <a16:creationId xmlns:a16="http://schemas.microsoft.com/office/drawing/2014/main" id="{722687F5-86B0-423E-C5F7-F67FE10B6142}"/>
              </a:ext>
            </a:extLst>
          </p:cNvPr>
          <p:cNvSpPr txBox="1"/>
          <p:nvPr/>
        </p:nvSpPr>
        <p:spPr>
          <a:xfrm>
            <a:off x="310989" y="5989270"/>
            <a:ext cx="1597617" cy="369332"/>
          </a:xfrm>
          <a:prstGeom prst="rect">
            <a:avLst/>
          </a:prstGeom>
          <a:solidFill>
            <a:srgbClr val="265BA1"/>
          </a:solidFill>
        </p:spPr>
        <p:txBody>
          <a:bodyPr wrap="square" rtlCol="0">
            <a:spAutoFit/>
          </a:bodyPr>
          <a:lstStyle/>
          <a:p>
            <a:pPr algn="ctr"/>
            <a:r>
              <a:rPr lang="en-US" sz="900" dirty="0">
                <a:solidFill>
                  <a:schemeClr val="bg1"/>
                </a:solidFill>
              </a:rPr>
              <a:t>Customer receives text to </a:t>
            </a:r>
          </a:p>
          <a:p>
            <a:pPr algn="ctr"/>
            <a:r>
              <a:rPr lang="en-US" sz="900" dirty="0">
                <a:solidFill>
                  <a:schemeClr val="bg1"/>
                </a:solidFill>
              </a:rPr>
              <a:t>initiate inspection</a:t>
            </a:r>
          </a:p>
        </p:txBody>
      </p:sp>
      <p:sp>
        <p:nvSpPr>
          <p:cNvPr id="21" name="TextBox 20">
            <a:extLst>
              <a:ext uri="{FF2B5EF4-FFF2-40B4-BE49-F238E27FC236}">
                <a16:creationId xmlns:a16="http://schemas.microsoft.com/office/drawing/2014/main" id="{B1E24611-25A7-BB4E-8AB4-B04B36153047}"/>
              </a:ext>
            </a:extLst>
          </p:cNvPr>
          <p:cNvSpPr txBox="1"/>
          <p:nvPr/>
        </p:nvSpPr>
        <p:spPr>
          <a:xfrm>
            <a:off x="2248224" y="6073520"/>
            <a:ext cx="2200776" cy="230832"/>
          </a:xfrm>
          <a:prstGeom prst="rect">
            <a:avLst/>
          </a:prstGeom>
          <a:solidFill>
            <a:srgbClr val="265BA1"/>
          </a:solidFill>
        </p:spPr>
        <p:txBody>
          <a:bodyPr wrap="square" rtlCol="0">
            <a:spAutoFit/>
          </a:bodyPr>
          <a:lstStyle/>
          <a:p>
            <a:r>
              <a:rPr lang="en-US" sz="900" dirty="0">
                <a:solidFill>
                  <a:schemeClr val="bg1"/>
                </a:solidFill>
              </a:rPr>
              <a:t>Customer clicks link &amp; downloads app</a:t>
            </a:r>
          </a:p>
        </p:txBody>
      </p:sp>
      <p:sp>
        <p:nvSpPr>
          <p:cNvPr id="23" name="TextBox 22">
            <a:extLst>
              <a:ext uri="{FF2B5EF4-FFF2-40B4-BE49-F238E27FC236}">
                <a16:creationId xmlns:a16="http://schemas.microsoft.com/office/drawing/2014/main" id="{F6953BD1-5028-34C5-AA22-69ECA7C202D8}"/>
              </a:ext>
            </a:extLst>
          </p:cNvPr>
          <p:cNvSpPr txBox="1"/>
          <p:nvPr/>
        </p:nvSpPr>
        <p:spPr>
          <a:xfrm>
            <a:off x="4788618" y="5989270"/>
            <a:ext cx="4126470" cy="369332"/>
          </a:xfrm>
          <a:prstGeom prst="rect">
            <a:avLst/>
          </a:prstGeom>
          <a:solidFill>
            <a:srgbClr val="265BA1"/>
          </a:solidFill>
        </p:spPr>
        <p:txBody>
          <a:bodyPr wrap="square" rtlCol="0">
            <a:spAutoFit/>
          </a:bodyPr>
          <a:lstStyle/>
          <a:p>
            <a:pPr algn="ctr"/>
            <a:r>
              <a:rPr lang="en-US" sz="900" dirty="0">
                <a:solidFill>
                  <a:schemeClr val="bg1"/>
                </a:solidFill>
              </a:rPr>
              <a:t>Customer Agrees to terms &amp; privacy policy and allows access to their camera &amp; location</a:t>
            </a:r>
          </a:p>
        </p:txBody>
      </p:sp>
      <p:sp>
        <p:nvSpPr>
          <p:cNvPr id="24" name="TextBox 23">
            <a:extLst>
              <a:ext uri="{FF2B5EF4-FFF2-40B4-BE49-F238E27FC236}">
                <a16:creationId xmlns:a16="http://schemas.microsoft.com/office/drawing/2014/main" id="{34B65C88-A3F4-777E-0C0C-096BFAFB830C}"/>
              </a:ext>
            </a:extLst>
          </p:cNvPr>
          <p:cNvSpPr txBox="1"/>
          <p:nvPr/>
        </p:nvSpPr>
        <p:spPr>
          <a:xfrm>
            <a:off x="9039714" y="5987018"/>
            <a:ext cx="3054223" cy="369332"/>
          </a:xfrm>
          <a:prstGeom prst="rect">
            <a:avLst/>
          </a:prstGeom>
          <a:solidFill>
            <a:srgbClr val="265BA1"/>
          </a:solidFill>
        </p:spPr>
        <p:txBody>
          <a:bodyPr wrap="square" rtlCol="0">
            <a:spAutoFit/>
          </a:bodyPr>
          <a:lstStyle/>
          <a:p>
            <a:pPr algn="ctr"/>
            <a:r>
              <a:rPr lang="en-US" sz="900" dirty="0">
                <a:solidFill>
                  <a:schemeClr val="bg1"/>
                </a:solidFill>
              </a:rPr>
              <a:t>As each photo is taken, fraud checks on images &amp; location verification is tracked within the report</a:t>
            </a:r>
          </a:p>
        </p:txBody>
      </p:sp>
    </p:spTree>
    <p:extLst>
      <p:ext uri="{BB962C8B-B14F-4D97-AF65-F5344CB8AC3E}">
        <p14:creationId xmlns:p14="http://schemas.microsoft.com/office/powerpoint/2010/main" val="3622368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77D49-4AE5-AF3B-CC92-23EF423A8746}"/>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90F9E883-75C9-44E0-F682-2B996CD4D9B1}"/>
              </a:ext>
            </a:extLst>
          </p:cNvPr>
          <p:cNvPicPr>
            <a:picLocks noChangeAspect="1"/>
          </p:cNvPicPr>
          <p:nvPr/>
        </p:nvPicPr>
        <p:blipFill>
          <a:blip r:embed="rId2"/>
          <a:stretch>
            <a:fillRect/>
          </a:stretch>
        </p:blipFill>
        <p:spPr>
          <a:xfrm>
            <a:off x="4485471" y="1331064"/>
            <a:ext cx="3803598" cy="4189835"/>
          </a:xfrm>
          <a:prstGeom prst="rect">
            <a:avLst/>
          </a:prstGeom>
        </p:spPr>
      </p:pic>
      <p:sp>
        <p:nvSpPr>
          <p:cNvPr id="2" name="Title 1">
            <a:extLst>
              <a:ext uri="{FF2B5EF4-FFF2-40B4-BE49-F238E27FC236}">
                <a16:creationId xmlns:a16="http://schemas.microsoft.com/office/drawing/2014/main" id="{64FEF82C-CEFB-71F2-651B-CA8A13AA7217}"/>
              </a:ext>
            </a:extLst>
          </p:cNvPr>
          <p:cNvSpPr>
            <a:spLocks noGrp="1"/>
          </p:cNvSpPr>
          <p:nvPr>
            <p:ph type="ctrTitle"/>
          </p:nvPr>
        </p:nvSpPr>
        <p:spPr>
          <a:xfrm>
            <a:off x="657225" y="648254"/>
            <a:ext cx="10148427" cy="888519"/>
          </a:xfrm>
        </p:spPr>
        <p:txBody>
          <a:bodyPr/>
          <a:lstStyle/>
          <a:p>
            <a:r>
              <a:rPr lang="en-US" dirty="0"/>
              <a:t>Borrower Led Inspection Example</a:t>
            </a:r>
          </a:p>
        </p:txBody>
      </p:sp>
      <p:sp>
        <p:nvSpPr>
          <p:cNvPr id="4" name="Footer Placeholder 3">
            <a:extLst>
              <a:ext uri="{FF2B5EF4-FFF2-40B4-BE49-F238E27FC236}">
                <a16:creationId xmlns:a16="http://schemas.microsoft.com/office/drawing/2014/main" id="{7890E274-F6B5-71BE-451E-B168446665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13131"/>
                </a:solidFill>
                <a:effectLst/>
                <a:uLnTx/>
                <a:uFillTx/>
                <a:latin typeface="Geologica ExtraLight"/>
                <a:ea typeface="+mn-ea"/>
                <a:cs typeface="+mn-cs"/>
              </a:rPr>
              <a:t>Class Valuation | Proprietary &amp; Confidential</a:t>
            </a:r>
            <a:endParaRPr kumimoji="0" lang="en-US" sz="800" b="0" i="0" u="none" strike="noStrike" kern="1200" cap="none" spc="0" normalizeH="0" baseline="0" noProof="0" dirty="0">
              <a:ln>
                <a:noFill/>
              </a:ln>
              <a:solidFill>
                <a:srgbClr val="313131"/>
              </a:solidFill>
              <a:effectLst/>
              <a:uLnTx/>
              <a:uFillTx/>
              <a:latin typeface="Geologica ExtraLight"/>
              <a:ea typeface="+mn-ea"/>
              <a:cs typeface="+mn-cs"/>
            </a:endParaRPr>
          </a:p>
        </p:txBody>
      </p:sp>
      <p:sp>
        <p:nvSpPr>
          <p:cNvPr id="5" name="Slide Number Placeholder 4">
            <a:extLst>
              <a:ext uri="{FF2B5EF4-FFF2-40B4-BE49-F238E27FC236}">
                <a16:creationId xmlns:a16="http://schemas.microsoft.com/office/drawing/2014/main" id="{75264E8D-EB74-B4EE-7233-8C13162E66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1EFB7-B5DA-4DCB-BD71-FD0BC66714E1}" type="slidenum">
              <a:rPr kumimoji="0" lang="en-US" sz="1200" b="0" i="0" u="none" strike="noStrike" kern="1200" cap="none" spc="0" normalizeH="0" baseline="0" noProof="0" smtClean="0">
                <a:ln>
                  <a:noFill/>
                </a:ln>
                <a:solidFill>
                  <a:srgbClr val="313131"/>
                </a:solidFill>
                <a:effectLst/>
                <a:uLnTx/>
                <a:uFillTx/>
                <a:latin typeface="Geologica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313131"/>
              </a:solidFill>
              <a:effectLst/>
              <a:uLnTx/>
              <a:uFillTx/>
              <a:latin typeface="Geologica ExtraLight"/>
              <a:ea typeface="+mn-ea"/>
              <a:cs typeface="+mn-cs"/>
            </a:endParaRPr>
          </a:p>
        </p:txBody>
      </p:sp>
      <p:pic>
        <p:nvPicPr>
          <p:cNvPr id="10" name="Picture 9">
            <a:extLst>
              <a:ext uri="{FF2B5EF4-FFF2-40B4-BE49-F238E27FC236}">
                <a16:creationId xmlns:a16="http://schemas.microsoft.com/office/drawing/2014/main" id="{BE4C07B2-508F-FAE8-A218-2EF24224F932}"/>
              </a:ext>
            </a:extLst>
          </p:cNvPr>
          <p:cNvPicPr>
            <a:picLocks noChangeAspect="1"/>
          </p:cNvPicPr>
          <p:nvPr/>
        </p:nvPicPr>
        <p:blipFill>
          <a:blip r:embed="rId3"/>
          <a:stretch>
            <a:fillRect/>
          </a:stretch>
        </p:blipFill>
        <p:spPr>
          <a:xfrm>
            <a:off x="338067" y="1331064"/>
            <a:ext cx="3700533" cy="4556988"/>
          </a:xfrm>
          <a:prstGeom prst="rect">
            <a:avLst/>
          </a:prstGeom>
        </p:spPr>
      </p:pic>
      <p:pic>
        <p:nvPicPr>
          <p:cNvPr id="16" name="Picture 15">
            <a:extLst>
              <a:ext uri="{FF2B5EF4-FFF2-40B4-BE49-F238E27FC236}">
                <a16:creationId xmlns:a16="http://schemas.microsoft.com/office/drawing/2014/main" id="{5682372F-0D05-CCAD-1C7C-2442E1613F09}"/>
              </a:ext>
            </a:extLst>
          </p:cNvPr>
          <p:cNvPicPr>
            <a:picLocks noChangeAspect="1"/>
          </p:cNvPicPr>
          <p:nvPr/>
        </p:nvPicPr>
        <p:blipFill>
          <a:blip r:embed="rId4"/>
          <a:stretch>
            <a:fillRect/>
          </a:stretch>
        </p:blipFill>
        <p:spPr>
          <a:xfrm>
            <a:off x="4588434" y="1873307"/>
            <a:ext cx="3221057" cy="3945982"/>
          </a:xfrm>
          <a:prstGeom prst="rect">
            <a:avLst/>
          </a:prstGeom>
        </p:spPr>
      </p:pic>
      <p:pic>
        <p:nvPicPr>
          <p:cNvPr id="14" name="Picture 13">
            <a:extLst>
              <a:ext uri="{FF2B5EF4-FFF2-40B4-BE49-F238E27FC236}">
                <a16:creationId xmlns:a16="http://schemas.microsoft.com/office/drawing/2014/main" id="{9DD76637-7AAC-F78E-37F9-9F91C41F80AB}"/>
              </a:ext>
            </a:extLst>
          </p:cNvPr>
          <p:cNvPicPr>
            <a:picLocks noChangeAspect="1"/>
          </p:cNvPicPr>
          <p:nvPr/>
        </p:nvPicPr>
        <p:blipFill>
          <a:blip r:embed="rId5"/>
          <a:stretch>
            <a:fillRect/>
          </a:stretch>
        </p:blipFill>
        <p:spPr>
          <a:xfrm>
            <a:off x="4141563" y="2166515"/>
            <a:ext cx="3196950" cy="4189835"/>
          </a:xfrm>
          <a:prstGeom prst="rect">
            <a:avLst/>
          </a:prstGeom>
        </p:spPr>
      </p:pic>
      <p:pic>
        <p:nvPicPr>
          <p:cNvPr id="20" name="Picture 19">
            <a:extLst>
              <a:ext uri="{FF2B5EF4-FFF2-40B4-BE49-F238E27FC236}">
                <a16:creationId xmlns:a16="http://schemas.microsoft.com/office/drawing/2014/main" id="{F9426568-E8CB-AB19-A50E-9AA152BC80E6}"/>
              </a:ext>
            </a:extLst>
          </p:cNvPr>
          <p:cNvPicPr>
            <a:picLocks noChangeAspect="1"/>
          </p:cNvPicPr>
          <p:nvPr/>
        </p:nvPicPr>
        <p:blipFill>
          <a:blip r:embed="rId6"/>
          <a:stretch>
            <a:fillRect/>
          </a:stretch>
        </p:blipFill>
        <p:spPr>
          <a:xfrm>
            <a:off x="8392032" y="1240494"/>
            <a:ext cx="3201340" cy="4105590"/>
          </a:xfrm>
          <a:prstGeom prst="rect">
            <a:avLst/>
          </a:prstGeom>
        </p:spPr>
      </p:pic>
      <p:pic>
        <p:nvPicPr>
          <p:cNvPr id="22" name="Picture 21">
            <a:extLst>
              <a:ext uri="{FF2B5EF4-FFF2-40B4-BE49-F238E27FC236}">
                <a16:creationId xmlns:a16="http://schemas.microsoft.com/office/drawing/2014/main" id="{DC39690F-B6CE-A77C-08A0-7CBB0DA25EFA}"/>
              </a:ext>
            </a:extLst>
          </p:cNvPr>
          <p:cNvPicPr>
            <a:picLocks noChangeAspect="1"/>
          </p:cNvPicPr>
          <p:nvPr/>
        </p:nvPicPr>
        <p:blipFill>
          <a:blip r:embed="rId7"/>
          <a:stretch>
            <a:fillRect/>
          </a:stretch>
        </p:blipFill>
        <p:spPr>
          <a:xfrm>
            <a:off x="8392032" y="2285249"/>
            <a:ext cx="3380818" cy="4071101"/>
          </a:xfrm>
          <a:prstGeom prst="rect">
            <a:avLst/>
          </a:prstGeom>
        </p:spPr>
      </p:pic>
    </p:spTree>
    <p:extLst>
      <p:ext uri="{BB962C8B-B14F-4D97-AF65-F5344CB8AC3E}">
        <p14:creationId xmlns:p14="http://schemas.microsoft.com/office/powerpoint/2010/main" val="219187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1ED94-7455-0016-1EF2-2ACBFF978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A4A3D-E948-50C5-F343-59C4CD3C082A}"/>
              </a:ext>
            </a:extLst>
          </p:cNvPr>
          <p:cNvSpPr>
            <a:spLocks noGrp="1"/>
          </p:cNvSpPr>
          <p:nvPr>
            <p:ph type="ctrTitle"/>
          </p:nvPr>
        </p:nvSpPr>
        <p:spPr>
          <a:xfrm>
            <a:off x="657225" y="648254"/>
            <a:ext cx="10148427" cy="888519"/>
          </a:xfrm>
        </p:spPr>
        <p:txBody>
          <a:bodyPr/>
          <a:lstStyle/>
          <a:p>
            <a:r>
              <a:rPr lang="en-US" dirty="0"/>
              <a:t>Class Valuation Analysis Explanation</a:t>
            </a:r>
          </a:p>
        </p:txBody>
      </p:sp>
      <p:sp>
        <p:nvSpPr>
          <p:cNvPr id="4" name="Footer Placeholder 3">
            <a:extLst>
              <a:ext uri="{FF2B5EF4-FFF2-40B4-BE49-F238E27FC236}">
                <a16:creationId xmlns:a16="http://schemas.microsoft.com/office/drawing/2014/main" id="{5E145A34-8B27-B41C-9FA2-819F195847C4}"/>
              </a:ext>
            </a:extLst>
          </p:cNvPr>
          <p:cNvSpPr>
            <a:spLocks noGrp="1"/>
          </p:cNvSpPr>
          <p:nvPr>
            <p:ph type="ftr" sz="quarter" idx="11"/>
          </p:nvPr>
        </p:nvSpPr>
        <p:spPr>
          <a:xfrm>
            <a:off x="4038600" y="643855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13131"/>
                </a:solidFill>
                <a:effectLst/>
                <a:uLnTx/>
                <a:uFillTx/>
                <a:latin typeface="Geologica ExtraLight"/>
                <a:ea typeface="+mn-ea"/>
                <a:cs typeface="+mn-cs"/>
              </a:rPr>
              <a:t>Class Valuation | Proprietary &amp; Confidential</a:t>
            </a:r>
          </a:p>
        </p:txBody>
      </p:sp>
      <p:sp>
        <p:nvSpPr>
          <p:cNvPr id="5" name="Slide Number Placeholder 4">
            <a:extLst>
              <a:ext uri="{FF2B5EF4-FFF2-40B4-BE49-F238E27FC236}">
                <a16:creationId xmlns:a16="http://schemas.microsoft.com/office/drawing/2014/main" id="{BC7E6C1F-D919-6BF3-8486-FAA913BFBC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1EFB7-B5DA-4DCB-BD71-FD0BC66714E1}" type="slidenum">
              <a:rPr kumimoji="0" lang="en-US" sz="1200" b="0" i="0" u="none" strike="noStrike" kern="1200" cap="none" spc="0" normalizeH="0" baseline="0" noProof="0" smtClean="0">
                <a:ln>
                  <a:noFill/>
                </a:ln>
                <a:solidFill>
                  <a:srgbClr val="313131"/>
                </a:solidFill>
                <a:effectLst/>
                <a:uLnTx/>
                <a:uFillTx/>
                <a:latin typeface="Geologica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313131"/>
              </a:solidFill>
              <a:effectLst/>
              <a:uLnTx/>
              <a:uFillTx/>
              <a:latin typeface="Geologica ExtraLight"/>
              <a:ea typeface="+mn-ea"/>
              <a:cs typeface="+mn-cs"/>
            </a:endParaRPr>
          </a:p>
        </p:txBody>
      </p:sp>
      <p:sp>
        <p:nvSpPr>
          <p:cNvPr id="6" name="TextBox 5">
            <a:extLst>
              <a:ext uri="{FF2B5EF4-FFF2-40B4-BE49-F238E27FC236}">
                <a16:creationId xmlns:a16="http://schemas.microsoft.com/office/drawing/2014/main" id="{3CA679AA-9E66-6958-8BE7-6BE70EBF5E67}"/>
              </a:ext>
            </a:extLst>
          </p:cNvPr>
          <p:cNvSpPr txBox="1"/>
          <p:nvPr/>
        </p:nvSpPr>
        <p:spPr>
          <a:xfrm>
            <a:off x="757381" y="1418303"/>
            <a:ext cx="10889673" cy="2062103"/>
          </a:xfrm>
          <a:prstGeom prst="rect">
            <a:avLst/>
          </a:prstGeom>
          <a:noFill/>
        </p:spPr>
        <p:txBody>
          <a:bodyPr wrap="square">
            <a:spAutoFit/>
          </a:bodyPr>
          <a:lstStyle/>
          <a:p>
            <a:r>
              <a:rPr lang="en-US" sz="1600" b="1" i="0" u="none" strike="noStrike" baseline="0" dirty="0">
                <a:solidFill>
                  <a:srgbClr val="0E2841"/>
                </a:solidFill>
              </a:rPr>
              <a:t>Streamlined Desktop Assessment: </a:t>
            </a:r>
            <a:r>
              <a:rPr lang="en-US" sz="1600" i="0" u="none" strike="noStrike" baseline="0" dirty="0">
                <a:solidFill>
                  <a:srgbClr val="0E2841"/>
                </a:solidFill>
              </a:rPr>
              <a:t>appraisal review product designed for bulk portfolio valuations, loan production quality control, and the assessment of existing appraisals. </a:t>
            </a:r>
          </a:p>
          <a:p>
            <a:endParaRPr lang="en-US" sz="1600" b="0" i="0" u="none" strike="noStrike" baseline="0" dirty="0">
              <a:solidFill>
                <a:srgbClr val="0E2841"/>
              </a:solidFill>
            </a:endParaRPr>
          </a:p>
          <a:p>
            <a:r>
              <a:rPr lang="en-US" sz="1600" i="0" u="none" strike="noStrike" baseline="0" dirty="0">
                <a:solidFill>
                  <a:srgbClr val="0E2841"/>
                </a:solidFill>
              </a:rPr>
              <a:t>Class Valuation Analysis (CVA): </a:t>
            </a:r>
            <a:r>
              <a:rPr lang="en-US" sz="1600" b="0" i="0" u="none" strike="noStrike" baseline="0" dirty="0">
                <a:solidFill>
                  <a:srgbClr val="0E2841"/>
                </a:solidFill>
              </a:rPr>
              <a:t>A solution designed by Class to provide lenders with an alternative to the </a:t>
            </a:r>
            <a:r>
              <a:rPr lang="en-US" sz="1600" b="0" i="0" u="none" strike="noStrike" baseline="0" dirty="0" err="1">
                <a:solidFill>
                  <a:srgbClr val="0E2841"/>
                </a:solidFill>
              </a:rPr>
              <a:t>ClearCapital</a:t>
            </a:r>
            <a:r>
              <a:rPr lang="en-US" sz="1600" b="0" i="0" u="none" strike="noStrike" baseline="0" dirty="0">
                <a:solidFill>
                  <a:srgbClr val="0E2841"/>
                </a:solidFill>
              </a:rPr>
              <a:t> CDA. </a:t>
            </a:r>
          </a:p>
          <a:p>
            <a:endParaRPr lang="en-US" sz="1600" b="0" i="0" u="none" strike="noStrike" baseline="0" dirty="0">
              <a:solidFill>
                <a:srgbClr val="0E2841"/>
              </a:solidFill>
            </a:endParaRPr>
          </a:p>
          <a:p>
            <a:r>
              <a:rPr lang="en-US" sz="1600" i="0" u="none" strike="noStrike" baseline="0" dirty="0">
                <a:solidFill>
                  <a:srgbClr val="0E2841"/>
                </a:solidFill>
              </a:rPr>
              <a:t>Rating Agency Recognition: </a:t>
            </a:r>
            <a:r>
              <a:rPr lang="en-US" sz="1600" b="0" i="0" u="none" strike="noStrike" baseline="0" dirty="0">
                <a:solidFill>
                  <a:srgbClr val="0E2841"/>
                </a:solidFill>
              </a:rPr>
              <a:t>Lenders and Servicers have a strong desired to use our CVA, but they request that it be recognized or approved as an accepted review product by rating agencies. </a:t>
            </a:r>
            <a:endParaRPr lang="en-US" sz="1600" dirty="0">
              <a:solidFill>
                <a:srgbClr val="0E2841"/>
              </a:solidFill>
            </a:endParaRPr>
          </a:p>
        </p:txBody>
      </p:sp>
      <p:pic>
        <p:nvPicPr>
          <p:cNvPr id="10" name="Picture 9">
            <a:extLst>
              <a:ext uri="{FF2B5EF4-FFF2-40B4-BE49-F238E27FC236}">
                <a16:creationId xmlns:a16="http://schemas.microsoft.com/office/drawing/2014/main" id="{A3D03AC1-6410-75CC-C8F8-74B8CEB1A248}"/>
              </a:ext>
            </a:extLst>
          </p:cNvPr>
          <p:cNvPicPr>
            <a:picLocks noChangeAspect="1"/>
          </p:cNvPicPr>
          <p:nvPr/>
        </p:nvPicPr>
        <p:blipFill>
          <a:blip r:embed="rId2"/>
          <a:stretch>
            <a:fillRect/>
          </a:stretch>
        </p:blipFill>
        <p:spPr>
          <a:xfrm>
            <a:off x="781050" y="3695495"/>
            <a:ext cx="5314950" cy="2691988"/>
          </a:xfrm>
          <a:prstGeom prst="rect">
            <a:avLst/>
          </a:prstGeom>
        </p:spPr>
      </p:pic>
      <p:sp>
        <p:nvSpPr>
          <p:cNvPr id="12" name="TextBox 11">
            <a:extLst>
              <a:ext uri="{FF2B5EF4-FFF2-40B4-BE49-F238E27FC236}">
                <a16:creationId xmlns:a16="http://schemas.microsoft.com/office/drawing/2014/main" id="{AE558EE1-7C15-8550-9E81-30BDAD3AFDF1}"/>
              </a:ext>
            </a:extLst>
          </p:cNvPr>
          <p:cNvSpPr txBox="1"/>
          <p:nvPr/>
        </p:nvSpPr>
        <p:spPr>
          <a:xfrm>
            <a:off x="6336145" y="3927524"/>
            <a:ext cx="4719782" cy="2062103"/>
          </a:xfrm>
          <a:prstGeom prst="rect">
            <a:avLst/>
          </a:prstGeom>
          <a:noFill/>
        </p:spPr>
        <p:txBody>
          <a:bodyPr wrap="square">
            <a:spAutoFit/>
          </a:bodyPr>
          <a:lstStyle/>
          <a:p>
            <a:pPr algn="l"/>
            <a:r>
              <a:rPr lang="en-US" sz="1600" b="0" i="0" u="none" strike="noStrike" baseline="0" dirty="0">
                <a:solidFill>
                  <a:srgbClr val="0E2841"/>
                </a:solidFill>
                <a:latin typeface="+mj-lt"/>
              </a:rPr>
              <a:t>Contents of Report:</a:t>
            </a:r>
          </a:p>
          <a:p>
            <a:pPr algn="l"/>
            <a:endParaRPr lang="en-US" sz="1600" b="0" i="0" u="none" strike="noStrike" baseline="0" dirty="0">
              <a:solidFill>
                <a:srgbClr val="0E2841"/>
              </a:solidFill>
              <a:latin typeface="+mj-lt"/>
            </a:endParaRPr>
          </a:p>
          <a:p>
            <a:pPr marL="628650" lvl="1" indent="-171450">
              <a:buFont typeface="Arial" panose="020B0604020202020204" pitchFamily="34" charset="0"/>
              <a:buChar char="•"/>
            </a:pPr>
            <a:r>
              <a:rPr lang="en-US" sz="1200" b="0" i="0" u="none" strike="noStrike" baseline="0" dirty="0">
                <a:solidFill>
                  <a:srgbClr val="0E2841"/>
                </a:solidFill>
                <a:latin typeface="+mj-lt"/>
              </a:rPr>
              <a:t>Graded risk score of appraisal under review</a:t>
            </a:r>
          </a:p>
          <a:p>
            <a:pPr marL="628650" lvl="1" indent="-171450">
              <a:buFont typeface="Arial" panose="020B0604020202020204" pitchFamily="34" charset="0"/>
              <a:buChar char="•"/>
            </a:pPr>
            <a:r>
              <a:rPr lang="en-US" sz="1200" dirty="0">
                <a:solidFill>
                  <a:srgbClr val="0E2841"/>
                </a:solidFill>
                <a:latin typeface="+mj-lt"/>
              </a:rPr>
              <a:t>Review of original appraisal’s content &amp; conclusions</a:t>
            </a:r>
            <a:endParaRPr lang="en-US" sz="1200" b="0" i="0" u="none" strike="noStrike" baseline="0" dirty="0">
              <a:solidFill>
                <a:srgbClr val="0E2841"/>
              </a:solidFill>
              <a:latin typeface="+mj-lt"/>
            </a:endParaRPr>
          </a:p>
          <a:p>
            <a:pPr marL="628650" lvl="1" indent="-171450">
              <a:buFont typeface="Arial" panose="020B0604020202020204" pitchFamily="34" charset="0"/>
              <a:buChar char="•"/>
            </a:pPr>
            <a:r>
              <a:rPr lang="en-US" sz="1200" b="0" i="0" u="none" strike="noStrike" baseline="0" dirty="0">
                <a:solidFill>
                  <a:srgbClr val="0E2841"/>
                </a:solidFill>
                <a:latin typeface="+mj-lt"/>
              </a:rPr>
              <a:t>Comp Grid</a:t>
            </a:r>
          </a:p>
          <a:p>
            <a:pPr marL="628650" lvl="1" indent="-171450">
              <a:buFont typeface="Arial" panose="020B0604020202020204" pitchFamily="34" charset="0"/>
              <a:buChar char="•"/>
            </a:pPr>
            <a:r>
              <a:rPr lang="en-US" sz="1200" b="0" i="0" u="none" strike="noStrike" baseline="0" dirty="0">
                <a:solidFill>
                  <a:srgbClr val="0E2841"/>
                </a:solidFill>
                <a:latin typeface="+mj-lt"/>
              </a:rPr>
              <a:t>Value Analysis</a:t>
            </a:r>
          </a:p>
          <a:p>
            <a:pPr marL="628650" lvl="1" indent="-171450">
              <a:buFont typeface="Arial" panose="020B0604020202020204" pitchFamily="34" charset="0"/>
              <a:buChar char="•"/>
            </a:pPr>
            <a:r>
              <a:rPr lang="en-US" sz="1200" b="0" i="0" u="none" strike="noStrike" baseline="0" dirty="0">
                <a:solidFill>
                  <a:srgbClr val="0E2841"/>
                </a:solidFill>
                <a:latin typeface="+mj-lt"/>
              </a:rPr>
              <a:t>Additional Appraiser-Selected Comps</a:t>
            </a:r>
          </a:p>
          <a:p>
            <a:pPr marL="628650" lvl="1" indent="-171450">
              <a:buFont typeface="Arial" panose="020B0604020202020204" pitchFamily="34" charset="0"/>
              <a:buChar char="•"/>
            </a:pPr>
            <a:r>
              <a:rPr lang="en-US" sz="1200" b="0" i="0" u="none" strike="noStrike" baseline="0" dirty="0">
                <a:solidFill>
                  <a:srgbClr val="0E2841"/>
                </a:solidFill>
                <a:latin typeface="+mj-lt"/>
              </a:rPr>
              <a:t>Value Commentary</a:t>
            </a:r>
          </a:p>
          <a:p>
            <a:pPr marL="628650" lvl="1" indent="-171450">
              <a:buFont typeface="Arial" panose="020B0604020202020204" pitchFamily="34" charset="0"/>
              <a:buChar char="•"/>
            </a:pPr>
            <a:r>
              <a:rPr lang="en-US" sz="1200" dirty="0">
                <a:solidFill>
                  <a:srgbClr val="0E2841"/>
                </a:solidFill>
                <a:latin typeface="+mj-lt"/>
              </a:rPr>
              <a:t>USPAP Compliant &amp; Valuation quality questionnaire</a:t>
            </a:r>
          </a:p>
          <a:p>
            <a:pPr marL="628650" lvl="1" indent="-171450">
              <a:buFont typeface="Arial" panose="020B0604020202020204" pitchFamily="34" charset="0"/>
              <a:buChar char="•"/>
            </a:pPr>
            <a:r>
              <a:rPr lang="en-US" sz="1200" b="0" i="0" u="none" strike="noStrike" baseline="0" dirty="0">
                <a:solidFill>
                  <a:srgbClr val="0E2841"/>
                </a:solidFill>
                <a:latin typeface="+mj-lt"/>
              </a:rPr>
              <a:t>USPAP Compliant Appraiser signature section</a:t>
            </a:r>
          </a:p>
        </p:txBody>
      </p:sp>
    </p:spTree>
    <p:extLst>
      <p:ext uri="{BB962C8B-B14F-4D97-AF65-F5344CB8AC3E}">
        <p14:creationId xmlns:p14="http://schemas.microsoft.com/office/powerpoint/2010/main" val="1601597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EF87B-B215-4B40-8A27-70A1CAD4742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38553C-3836-6B1D-412D-8771961BD1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13131"/>
                </a:solidFill>
                <a:effectLst/>
                <a:uLnTx/>
                <a:uFillTx/>
                <a:latin typeface="Geologica ExtraLight"/>
                <a:ea typeface="+mn-ea"/>
                <a:cs typeface="+mn-cs"/>
              </a:rPr>
              <a:t>Class Valuation | Proprietary &amp; Confidential</a:t>
            </a:r>
            <a:endParaRPr kumimoji="0" lang="en-US" sz="800" b="0" i="0" u="none" strike="noStrike" kern="1200" cap="none" spc="0" normalizeH="0" baseline="0" noProof="0" dirty="0">
              <a:ln>
                <a:noFill/>
              </a:ln>
              <a:solidFill>
                <a:srgbClr val="313131"/>
              </a:solidFill>
              <a:effectLst/>
              <a:uLnTx/>
              <a:uFillTx/>
              <a:latin typeface="Geologica ExtraLight"/>
              <a:ea typeface="+mn-ea"/>
              <a:cs typeface="+mn-cs"/>
            </a:endParaRPr>
          </a:p>
        </p:txBody>
      </p:sp>
      <p:sp>
        <p:nvSpPr>
          <p:cNvPr id="5" name="Slide Number Placeholder 4">
            <a:extLst>
              <a:ext uri="{FF2B5EF4-FFF2-40B4-BE49-F238E27FC236}">
                <a16:creationId xmlns:a16="http://schemas.microsoft.com/office/drawing/2014/main" id="{94BAD9D9-B654-67F4-EEE6-D3C368CAAE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1EFB7-B5DA-4DCB-BD71-FD0BC66714E1}" type="slidenum">
              <a:rPr kumimoji="0" lang="en-US" sz="1200" b="0" i="0" u="none" strike="noStrike" kern="1200" cap="none" spc="0" normalizeH="0" baseline="0" noProof="0" smtClean="0">
                <a:ln>
                  <a:noFill/>
                </a:ln>
                <a:solidFill>
                  <a:srgbClr val="313131"/>
                </a:solidFill>
                <a:effectLst/>
                <a:uLnTx/>
                <a:uFillTx/>
                <a:latin typeface="Geologica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313131"/>
              </a:solidFill>
              <a:effectLst/>
              <a:uLnTx/>
              <a:uFillTx/>
              <a:latin typeface="Geologica ExtraLight"/>
              <a:ea typeface="+mn-ea"/>
              <a:cs typeface="+mn-cs"/>
            </a:endParaRPr>
          </a:p>
        </p:txBody>
      </p:sp>
      <p:pic>
        <p:nvPicPr>
          <p:cNvPr id="6" name="Picture 5">
            <a:extLst>
              <a:ext uri="{FF2B5EF4-FFF2-40B4-BE49-F238E27FC236}">
                <a16:creationId xmlns:a16="http://schemas.microsoft.com/office/drawing/2014/main" id="{3F7AF019-1D35-D540-02AF-2AE43720E312}"/>
              </a:ext>
            </a:extLst>
          </p:cNvPr>
          <p:cNvPicPr>
            <a:picLocks noChangeAspect="1"/>
          </p:cNvPicPr>
          <p:nvPr/>
        </p:nvPicPr>
        <p:blipFill>
          <a:blip r:embed="rId2"/>
          <a:stretch>
            <a:fillRect/>
          </a:stretch>
        </p:blipFill>
        <p:spPr>
          <a:xfrm>
            <a:off x="1386348" y="1304371"/>
            <a:ext cx="4893382" cy="4905375"/>
          </a:xfrm>
          <a:prstGeom prst="rect">
            <a:avLst/>
          </a:prstGeom>
        </p:spPr>
      </p:pic>
      <p:sp>
        <p:nvSpPr>
          <p:cNvPr id="8" name="TextBox 7">
            <a:extLst>
              <a:ext uri="{FF2B5EF4-FFF2-40B4-BE49-F238E27FC236}">
                <a16:creationId xmlns:a16="http://schemas.microsoft.com/office/drawing/2014/main" id="{35DFA029-8BB3-4BED-4616-3E0E80128732}"/>
              </a:ext>
            </a:extLst>
          </p:cNvPr>
          <p:cNvSpPr txBox="1"/>
          <p:nvPr/>
        </p:nvSpPr>
        <p:spPr>
          <a:xfrm>
            <a:off x="4613563" y="2903000"/>
            <a:ext cx="2249055" cy="430887"/>
          </a:xfrm>
          <a:prstGeom prst="rect">
            <a:avLst/>
          </a:prstGeom>
          <a:noFill/>
        </p:spPr>
        <p:txBody>
          <a:bodyPr wrap="square">
            <a:spAutoFit/>
          </a:bodyPr>
          <a:lstStyle/>
          <a:p>
            <a:pPr algn="r"/>
            <a:r>
              <a:rPr lang="en-US" sz="1100" b="1" i="0" u="none" strike="noStrike" baseline="0" dirty="0">
                <a:solidFill>
                  <a:srgbClr val="000000"/>
                </a:solidFill>
                <a:latin typeface="Geologica Medium" charset="0"/>
              </a:rPr>
              <a:t>Graded Risk Scoring of Previous Appraised Value</a:t>
            </a:r>
            <a:endParaRPr lang="en-US" sz="1100" dirty="0">
              <a:latin typeface="Geologica Medium" charset="0"/>
            </a:endParaRPr>
          </a:p>
        </p:txBody>
      </p:sp>
      <p:sp>
        <p:nvSpPr>
          <p:cNvPr id="14" name="TextBox 13">
            <a:extLst>
              <a:ext uri="{FF2B5EF4-FFF2-40B4-BE49-F238E27FC236}">
                <a16:creationId xmlns:a16="http://schemas.microsoft.com/office/drawing/2014/main" id="{75F59AAD-9E20-D75D-19B8-9D2364835994}"/>
              </a:ext>
            </a:extLst>
          </p:cNvPr>
          <p:cNvSpPr txBox="1"/>
          <p:nvPr/>
        </p:nvSpPr>
        <p:spPr>
          <a:xfrm>
            <a:off x="-37050" y="5192559"/>
            <a:ext cx="1614055" cy="600164"/>
          </a:xfrm>
          <a:prstGeom prst="rect">
            <a:avLst/>
          </a:prstGeom>
          <a:noFill/>
        </p:spPr>
        <p:txBody>
          <a:bodyPr wrap="square">
            <a:spAutoFit/>
          </a:bodyPr>
          <a:lstStyle/>
          <a:p>
            <a:r>
              <a:rPr lang="en-US" sz="1100" b="1" i="0" u="none" strike="noStrike" baseline="0" dirty="0">
                <a:solidFill>
                  <a:srgbClr val="000000"/>
                </a:solidFill>
                <a:latin typeface="Geologica Medium" charset="0"/>
              </a:rPr>
              <a:t>Review Of Previous Appraisal Content and Conclusions</a:t>
            </a:r>
            <a:endParaRPr lang="en-US" sz="1100" dirty="0">
              <a:latin typeface="Geologica Medium" charset="0"/>
            </a:endParaRPr>
          </a:p>
        </p:txBody>
      </p:sp>
      <p:cxnSp>
        <p:nvCxnSpPr>
          <p:cNvPr id="16" name="Connector: Elbow 15">
            <a:extLst>
              <a:ext uri="{FF2B5EF4-FFF2-40B4-BE49-F238E27FC236}">
                <a16:creationId xmlns:a16="http://schemas.microsoft.com/office/drawing/2014/main" id="{CF079866-C2F0-64B9-35A8-AC7FEE3B2AED}"/>
              </a:ext>
            </a:extLst>
          </p:cNvPr>
          <p:cNvCxnSpPr>
            <a:stCxn id="14" idx="2"/>
          </p:cNvCxnSpPr>
          <p:nvPr/>
        </p:nvCxnSpPr>
        <p:spPr>
          <a:xfrm rot="16200000" flipH="1">
            <a:off x="982173" y="5580528"/>
            <a:ext cx="126827" cy="55121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17FE0225-CD94-C408-A9E8-C2B59217C2E5}"/>
              </a:ext>
            </a:extLst>
          </p:cNvPr>
          <p:cNvCxnSpPr>
            <a:endCxn id="6" idx="3"/>
          </p:cNvCxnSpPr>
          <p:nvPr/>
        </p:nvCxnSpPr>
        <p:spPr>
          <a:xfrm rot="5400000">
            <a:off x="6190250" y="3454145"/>
            <a:ext cx="392394" cy="213434"/>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A0183E23-545E-7043-2C90-61D8B4AC7705}"/>
              </a:ext>
            </a:extLst>
          </p:cNvPr>
          <p:cNvSpPr>
            <a:spLocks noGrp="1"/>
          </p:cNvSpPr>
          <p:nvPr>
            <p:ph type="ctrTitle"/>
          </p:nvPr>
        </p:nvSpPr>
        <p:spPr>
          <a:xfrm>
            <a:off x="278534" y="355372"/>
            <a:ext cx="10148427" cy="888519"/>
          </a:xfrm>
        </p:spPr>
        <p:txBody>
          <a:bodyPr/>
          <a:lstStyle/>
          <a:p>
            <a:r>
              <a:rPr lang="en-US" dirty="0"/>
              <a:t>Class Valuation Analysis (CVA) Example</a:t>
            </a:r>
          </a:p>
        </p:txBody>
      </p:sp>
      <p:pic>
        <p:nvPicPr>
          <p:cNvPr id="22" name="Picture 21">
            <a:extLst>
              <a:ext uri="{FF2B5EF4-FFF2-40B4-BE49-F238E27FC236}">
                <a16:creationId xmlns:a16="http://schemas.microsoft.com/office/drawing/2014/main" id="{6ACB1CCD-1652-4B17-D052-3E6D9FF8196C}"/>
              </a:ext>
            </a:extLst>
          </p:cNvPr>
          <p:cNvPicPr>
            <a:picLocks noChangeAspect="1"/>
          </p:cNvPicPr>
          <p:nvPr/>
        </p:nvPicPr>
        <p:blipFill>
          <a:blip r:embed="rId3"/>
          <a:stretch>
            <a:fillRect/>
          </a:stretch>
        </p:blipFill>
        <p:spPr>
          <a:xfrm>
            <a:off x="7197847" y="1068943"/>
            <a:ext cx="4356447" cy="4297803"/>
          </a:xfrm>
          <a:prstGeom prst="rect">
            <a:avLst/>
          </a:prstGeom>
        </p:spPr>
      </p:pic>
      <p:pic>
        <p:nvPicPr>
          <p:cNvPr id="24" name="Picture 23">
            <a:extLst>
              <a:ext uri="{FF2B5EF4-FFF2-40B4-BE49-F238E27FC236}">
                <a16:creationId xmlns:a16="http://schemas.microsoft.com/office/drawing/2014/main" id="{51E8D090-A2F6-E440-3B4C-9F3F6ED446C9}"/>
              </a:ext>
            </a:extLst>
          </p:cNvPr>
          <p:cNvPicPr>
            <a:picLocks noChangeAspect="1"/>
          </p:cNvPicPr>
          <p:nvPr/>
        </p:nvPicPr>
        <p:blipFill>
          <a:blip r:embed="rId4"/>
          <a:stretch>
            <a:fillRect/>
          </a:stretch>
        </p:blipFill>
        <p:spPr>
          <a:xfrm>
            <a:off x="7963065" y="5467556"/>
            <a:ext cx="3102100" cy="1225521"/>
          </a:xfrm>
          <a:prstGeom prst="rect">
            <a:avLst/>
          </a:prstGeom>
        </p:spPr>
      </p:pic>
    </p:spTree>
    <p:extLst>
      <p:ext uri="{BB962C8B-B14F-4D97-AF65-F5344CB8AC3E}">
        <p14:creationId xmlns:p14="http://schemas.microsoft.com/office/powerpoint/2010/main" val="391772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DE19A3-BC37-C992-C7EE-99DC9E4A7D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3503D-C1C8-5228-6598-1E0B81D744C4}"/>
              </a:ext>
            </a:extLst>
          </p:cNvPr>
          <p:cNvSpPr>
            <a:spLocks noGrp="1"/>
          </p:cNvSpPr>
          <p:nvPr>
            <p:ph type="ctrTitle"/>
          </p:nvPr>
        </p:nvSpPr>
        <p:spPr>
          <a:xfrm>
            <a:off x="657225" y="630574"/>
            <a:ext cx="10148427" cy="877339"/>
          </a:xfrm>
        </p:spPr>
        <p:txBody>
          <a:bodyPr/>
          <a:lstStyle/>
          <a:p>
            <a:r>
              <a:rPr lang="en-US" dirty="0"/>
              <a:t>Alt. Valuation Standard Product Cascade</a:t>
            </a:r>
          </a:p>
        </p:txBody>
      </p:sp>
      <p:sp>
        <p:nvSpPr>
          <p:cNvPr id="4" name="Footer Placeholder 3">
            <a:extLst>
              <a:ext uri="{FF2B5EF4-FFF2-40B4-BE49-F238E27FC236}">
                <a16:creationId xmlns:a16="http://schemas.microsoft.com/office/drawing/2014/main" id="{6B3D178E-4E61-FBB8-1267-3A034EE762FB}"/>
              </a:ext>
            </a:extLst>
          </p:cNvPr>
          <p:cNvSpPr>
            <a:spLocks noGrp="1"/>
          </p:cNvSpPr>
          <p:nvPr>
            <p:ph type="ftr" sz="quarter" idx="11"/>
          </p:nvPr>
        </p:nvSpPr>
        <p:spPr/>
        <p:txBody>
          <a:bodyPr/>
          <a:lstStyle/>
          <a:p>
            <a:r>
              <a:rPr lang="en-US"/>
              <a:t>Class Valuation | Proprietary &amp; Confidential</a:t>
            </a:r>
            <a:endParaRPr lang="en-US" dirty="0"/>
          </a:p>
        </p:txBody>
      </p:sp>
      <p:sp>
        <p:nvSpPr>
          <p:cNvPr id="5" name="Slide Number Placeholder 4">
            <a:extLst>
              <a:ext uri="{FF2B5EF4-FFF2-40B4-BE49-F238E27FC236}">
                <a16:creationId xmlns:a16="http://schemas.microsoft.com/office/drawing/2014/main" id="{C3A6D3E1-754D-1AFE-3D31-3300C4A54B69}"/>
              </a:ext>
            </a:extLst>
          </p:cNvPr>
          <p:cNvSpPr>
            <a:spLocks noGrp="1"/>
          </p:cNvSpPr>
          <p:nvPr>
            <p:ph type="sldNum" sz="quarter" idx="12"/>
          </p:nvPr>
        </p:nvSpPr>
        <p:spPr/>
        <p:txBody>
          <a:bodyPr/>
          <a:lstStyle/>
          <a:p>
            <a:fld id="{A171EFB7-B5DA-4DCB-BD71-FD0BC66714E1}" type="slidenum">
              <a:rPr lang="en-US" smtClean="0"/>
              <a:t>8</a:t>
            </a:fld>
            <a:endParaRPr lang="en-US"/>
          </a:p>
        </p:txBody>
      </p:sp>
      <p:grpSp>
        <p:nvGrpSpPr>
          <p:cNvPr id="137" name="Group 136">
            <a:extLst>
              <a:ext uri="{FF2B5EF4-FFF2-40B4-BE49-F238E27FC236}">
                <a16:creationId xmlns:a16="http://schemas.microsoft.com/office/drawing/2014/main" id="{CB936E62-49C6-AFBA-F4BF-5BB096393872}"/>
              </a:ext>
            </a:extLst>
          </p:cNvPr>
          <p:cNvGrpSpPr/>
          <p:nvPr/>
        </p:nvGrpSpPr>
        <p:grpSpPr>
          <a:xfrm>
            <a:off x="580062" y="1497529"/>
            <a:ext cx="10582573" cy="4858821"/>
            <a:chOff x="723900" y="1576443"/>
            <a:chExt cx="10582573" cy="4858821"/>
          </a:xfrm>
        </p:grpSpPr>
        <p:cxnSp>
          <p:nvCxnSpPr>
            <p:cNvPr id="79" name="Connector: Elbow 78">
              <a:extLst>
                <a:ext uri="{FF2B5EF4-FFF2-40B4-BE49-F238E27FC236}">
                  <a16:creationId xmlns:a16="http://schemas.microsoft.com/office/drawing/2014/main" id="{28F21600-A670-4D2F-1C25-2868F6CED15C}"/>
                </a:ext>
              </a:extLst>
            </p:cNvPr>
            <p:cNvCxnSpPr>
              <a:cxnSpLocks/>
            </p:cNvCxnSpPr>
            <p:nvPr/>
          </p:nvCxnSpPr>
          <p:spPr>
            <a:xfrm>
              <a:off x="1785331" y="1668888"/>
              <a:ext cx="4267699" cy="1069717"/>
            </a:xfrm>
            <a:prstGeom prst="bentConnector3">
              <a:avLst>
                <a:gd name="adj1" fmla="val 100074"/>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nvGrpSpPr>
            <p:cNvPr id="67" name="Group 66">
              <a:extLst>
                <a:ext uri="{FF2B5EF4-FFF2-40B4-BE49-F238E27FC236}">
                  <a16:creationId xmlns:a16="http://schemas.microsoft.com/office/drawing/2014/main" id="{A8C9003F-8C61-E514-AD03-D9F7ED2093E3}"/>
                </a:ext>
              </a:extLst>
            </p:cNvPr>
            <p:cNvGrpSpPr/>
            <p:nvPr/>
          </p:nvGrpSpPr>
          <p:grpSpPr>
            <a:xfrm>
              <a:off x="5159233" y="4320923"/>
              <a:ext cx="1799608" cy="1455912"/>
              <a:chOff x="5128676" y="4100734"/>
              <a:chExt cx="1799608" cy="1455912"/>
            </a:xfrm>
          </p:grpSpPr>
          <p:sp>
            <p:nvSpPr>
              <p:cNvPr id="56" name="Прямоугольник">
                <a:extLst>
                  <a:ext uri="{FF2B5EF4-FFF2-40B4-BE49-F238E27FC236}">
                    <a16:creationId xmlns:a16="http://schemas.microsoft.com/office/drawing/2014/main" id="{0D2C1B42-1B26-17F1-E238-3D6A3A578017}"/>
                  </a:ext>
                </a:extLst>
              </p:cNvPr>
              <p:cNvSpPr/>
              <p:nvPr/>
            </p:nvSpPr>
            <p:spPr>
              <a:xfrm>
                <a:off x="5128676" y="4100734"/>
                <a:ext cx="1799608" cy="580504"/>
              </a:xfrm>
              <a:prstGeom prst="flowChartAlternateProcess">
                <a:avLst/>
              </a:prstGeom>
              <a:solidFill>
                <a:schemeClr val="bg2"/>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Geologica ExtraLight"/>
                    <a:ea typeface="+mn-ea"/>
                    <a:cs typeface="+mn-cs"/>
                  </a:rPr>
                  <a:t>Confidence Score Increased</a:t>
                </a:r>
              </a:p>
            </p:txBody>
          </p:sp>
          <p:sp>
            <p:nvSpPr>
              <p:cNvPr id="57" name="Прямоугольник">
                <a:extLst>
                  <a:ext uri="{FF2B5EF4-FFF2-40B4-BE49-F238E27FC236}">
                    <a16:creationId xmlns:a16="http://schemas.microsoft.com/office/drawing/2014/main" id="{16775306-C9E6-B55C-70EE-1568E2E3AD1B}"/>
                  </a:ext>
                </a:extLst>
              </p:cNvPr>
              <p:cNvSpPr/>
              <p:nvPr/>
            </p:nvSpPr>
            <p:spPr>
              <a:xfrm>
                <a:off x="5128676" y="4976142"/>
                <a:ext cx="1799608" cy="580504"/>
              </a:xfrm>
              <a:prstGeom prst="flowChartAlternateProcess">
                <a:avLst/>
              </a:prstGeom>
              <a:solidFill>
                <a:schemeClr val="bg2"/>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Geologica ExtraLight"/>
                    <a:ea typeface="+mn-ea"/>
                    <a:cs typeface="+mn-cs"/>
                  </a:rPr>
                  <a:t>Report Delivery</a:t>
                </a:r>
              </a:p>
            </p:txBody>
          </p:sp>
        </p:grpSp>
        <p:grpSp>
          <p:nvGrpSpPr>
            <p:cNvPr id="77" name="Group 76">
              <a:extLst>
                <a:ext uri="{FF2B5EF4-FFF2-40B4-BE49-F238E27FC236}">
                  <a16:creationId xmlns:a16="http://schemas.microsoft.com/office/drawing/2014/main" id="{2B9FEEB9-FF12-90C1-B3E0-460142A7A878}"/>
                </a:ext>
              </a:extLst>
            </p:cNvPr>
            <p:cNvGrpSpPr/>
            <p:nvPr/>
          </p:nvGrpSpPr>
          <p:grpSpPr>
            <a:xfrm>
              <a:off x="7389508" y="4952272"/>
              <a:ext cx="1799608" cy="1455912"/>
              <a:chOff x="7270478" y="4983813"/>
              <a:chExt cx="1799608" cy="1455912"/>
            </a:xfrm>
          </p:grpSpPr>
          <p:sp>
            <p:nvSpPr>
              <p:cNvPr id="59" name="Прямоугольник">
                <a:extLst>
                  <a:ext uri="{FF2B5EF4-FFF2-40B4-BE49-F238E27FC236}">
                    <a16:creationId xmlns:a16="http://schemas.microsoft.com/office/drawing/2014/main" id="{4FBF36AB-AAA1-FFAE-C400-289933FD8312}"/>
                  </a:ext>
                </a:extLst>
              </p:cNvPr>
              <p:cNvSpPr/>
              <p:nvPr/>
            </p:nvSpPr>
            <p:spPr>
              <a:xfrm>
                <a:off x="7270478" y="4983813"/>
                <a:ext cx="1799608" cy="580504"/>
              </a:xfrm>
              <a:prstGeom prst="flowChartAlternateProcess">
                <a:avLst/>
              </a:prstGeom>
              <a:solidFill>
                <a:schemeClr val="bg2"/>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Geologica ExtraLight"/>
                    <a:ea typeface="+mn-ea"/>
                    <a:cs typeface="+mn-cs"/>
                  </a:rPr>
                  <a:t>Report Accepted</a:t>
                </a:r>
              </a:p>
            </p:txBody>
          </p:sp>
          <p:sp>
            <p:nvSpPr>
              <p:cNvPr id="60" name="Прямоугольник">
                <a:extLst>
                  <a:ext uri="{FF2B5EF4-FFF2-40B4-BE49-F238E27FC236}">
                    <a16:creationId xmlns:a16="http://schemas.microsoft.com/office/drawing/2014/main" id="{7B0CEE3B-CE7B-999C-52F9-80EEC5F00721}"/>
                  </a:ext>
                </a:extLst>
              </p:cNvPr>
              <p:cNvSpPr/>
              <p:nvPr/>
            </p:nvSpPr>
            <p:spPr>
              <a:xfrm>
                <a:off x="7270478" y="5859221"/>
                <a:ext cx="1799608" cy="580504"/>
              </a:xfrm>
              <a:prstGeom prst="flowChartAlternateProcess">
                <a:avLst/>
              </a:prstGeom>
              <a:solidFill>
                <a:schemeClr val="bg2"/>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Geologica ExtraLight"/>
                    <a:ea typeface="+mn-ea"/>
                    <a:cs typeface="+mn-cs"/>
                  </a:rPr>
                  <a:t>Report Delivered</a:t>
                </a:r>
              </a:p>
            </p:txBody>
          </p:sp>
        </p:grpSp>
        <p:grpSp>
          <p:nvGrpSpPr>
            <p:cNvPr id="68" name="Group 67">
              <a:extLst>
                <a:ext uri="{FF2B5EF4-FFF2-40B4-BE49-F238E27FC236}">
                  <a16:creationId xmlns:a16="http://schemas.microsoft.com/office/drawing/2014/main" id="{F80ADF3B-E30F-626C-15C1-DD917D754714}"/>
                </a:ext>
              </a:extLst>
            </p:cNvPr>
            <p:cNvGrpSpPr/>
            <p:nvPr/>
          </p:nvGrpSpPr>
          <p:grpSpPr>
            <a:xfrm>
              <a:off x="2962564" y="3435514"/>
              <a:ext cx="1799608" cy="2331320"/>
              <a:chOff x="3053673" y="3295872"/>
              <a:chExt cx="1799608" cy="2331320"/>
            </a:xfrm>
          </p:grpSpPr>
          <p:sp>
            <p:nvSpPr>
              <p:cNvPr id="53" name="Прямоугольник">
                <a:extLst>
                  <a:ext uri="{FF2B5EF4-FFF2-40B4-BE49-F238E27FC236}">
                    <a16:creationId xmlns:a16="http://schemas.microsoft.com/office/drawing/2014/main" id="{9DCE1A80-A2E8-641B-6ABB-3D75DDFF023D}"/>
                  </a:ext>
                </a:extLst>
              </p:cNvPr>
              <p:cNvSpPr/>
              <p:nvPr/>
            </p:nvSpPr>
            <p:spPr>
              <a:xfrm>
                <a:off x="3053673" y="3295872"/>
                <a:ext cx="1799608" cy="580504"/>
              </a:xfrm>
              <a:prstGeom prst="flowChartAlternateProcess">
                <a:avLst/>
              </a:prstGeom>
              <a:solidFill>
                <a:schemeClr val="bg2"/>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Geologica ExtraLight"/>
                    <a:ea typeface="+mn-ea"/>
                    <a:cs typeface="+mn-cs"/>
                  </a:rPr>
                  <a:t>Lender Decision</a:t>
                </a:r>
              </a:p>
            </p:txBody>
          </p:sp>
          <p:sp>
            <p:nvSpPr>
              <p:cNvPr id="54" name="Прямоугольник">
                <a:extLst>
                  <a:ext uri="{FF2B5EF4-FFF2-40B4-BE49-F238E27FC236}">
                    <a16:creationId xmlns:a16="http://schemas.microsoft.com/office/drawing/2014/main" id="{620EEE9E-B42F-B822-5C54-8BD69368DF2F}"/>
                  </a:ext>
                </a:extLst>
              </p:cNvPr>
              <p:cNvSpPr/>
              <p:nvPr/>
            </p:nvSpPr>
            <p:spPr>
              <a:xfrm>
                <a:off x="3053673" y="4171280"/>
                <a:ext cx="1799608" cy="580504"/>
              </a:xfrm>
              <a:prstGeom prst="flowChartAlternateProcess">
                <a:avLst/>
              </a:prstGeom>
              <a:solidFill>
                <a:schemeClr val="bg2"/>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Geologica ExtraLight"/>
                    <a:ea typeface="+mn-ea"/>
                    <a:cs typeface="+mn-cs"/>
                  </a:rPr>
                  <a:t>No Reconciliation Needed</a:t>
                </a:r>
              </a:p>
            </p:txBody>
          </p:sp>
          <p:sp>
            <p:nvSpPr>
              <p:cNvPr id="55" name="Прямоугольник">
                <a:extLst>
                  <a:ext uri="{FF2B5EF4-FFF2-40B4-BE49-F238E27FC236}">
                    <a16:creationId xmlns:a16="http://schemas.microsoft.com/office/drawing/2014/main" id="{68FD0BAE-52A2-66AF-1D94-C06CB314D122}"/>
                  </a:ext>
                </a:extLst>
              </p:cNvPr>
              <p:cNvSpPr/>
              <p:nvPr/>
            </p:nvSpPr>
            <p:spPr>
              <a:xfrm>
                <a:off x="3053673" y="5046688"/>
                <a:ext cx="1799608" cy="580504"/>
              </a:xfrm>
              <a:prstGeom prst="flowChartAlternateProcess">
                <a:avLst/>
              </a:prstGeom>
              <a:solidFill>
                <a:schemeClr val="bg2"/>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Geologica ExtraLight"/>
                    <a:ea typeface="+mn-ea"/>
                    <a:cs typeface="+mn-cs"/>
                  </a:rPr>
                  <a:t>Report Delivered</a:t>
                </a:r>
              </a:p>
            </p:txBody>
          </p:sp>
        </p:grpSp>
        <p:grpSp>
          <p:nvGrpSpPr>
            <p:cNvPr id="70" name="Group 69">
              <a:extLst>
                <a:ext uri="{FF2B5EF4-FFF2-40B4-BE49-F238E27FC236}">
                  <a16:creationId xmlns:a16="http://schemas.microsoft.com/office/drawing/2014/main" id="{E8AE92FD-EA68-9EE6-8FB0-384F4CEE6FEF}"/>
                </a:ext>
              </a:extLst>
            </p:cNvPr>
            <p:cNvGrpSpPr/>
            <p:nvPr/>
          </p:nvGrpSpPr>
          <p:grpSpPr>
            <a:xfrm>
              <a:off x="885527" y="2521080"/>
              <a:ext cx="1799608" cy="2331320"/>
              <a:chOff x="875570" y="2489937"/>
              <a:chExt cx="1799608" cy="2331320"/>
            </a:xfrm>
          </p:grpSpPr>
          <p:sp>
            <p:nvSpPr>
              <p:cNvPr id="49" name="Прямоугольник">
                <a:extLst>
                  <a:ext uri="{FF2B5EF4-FFF2-40B4-BE49-F238E27FC236}">
                    <a16:creationId xmlns:a16="http://schemas.microsoft.com/office/drawing/2014/main" id="{82F9EF52-DDFA-275A-FE47-DEC58E7F0677}"/>
                  </a:ext>
                </a:extLst>
              </p:cNvPr>
              <p:cNvSpPr/>
              <p:nvPr/>
            </p:nvSpPr>
            <p:spPr>
              <a:xfrm>
                <a:off x="875570" y="2489937"/>
                <a:ext cx="1799608" cy="580504"/>
              </a:xfrm>
              <a:prstGeom prst="flowChartAlternateProcess">
                <a:avLst/>
              </a:prstGeom>
              <a:solidFill>
                <a:schemeClr val="bg2"/>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Geologica ExtraLight"/>
                    <a:ea typeface="+mn-ea"/>
                    <a:cs typeface="+mn-cs"/>
                  </a:rPr>
                  <a:t>AVM Confidence Score acceptable</a:t>
                </a:r>
              </a:p>
            </p:txBody>
          </p:sp>
          <p:sp>
            <p:nvSpPr>
              <p:cNvPr id="51" name="Прямоугольник">
                <a:extLst>
                  <a:ext uri="{FF2B5EF4-FFF2-40B4-BE49-F238E27FC236}">
                    <a16:creationId xmlns:a16="http://schemas.microsoft.com/office/drawing/2014/main" id="{33D435A8-AFD6-D09C-C382-CA4E26FD8779}"/>
                  </a:ext>
                </a:extLst>
              </p:cNvPr>
              <p:cNvSpPr/>
              <p:nvPr/>
            </p:nvSpPr>
            <p:spPr>
              <a:xfrm>
                <a:off x="875570" y="3365345"/>
                <a:ext cx="1799608" cy="580504"/>
              </a:xfrm>
              <a:prstGeom prst="flowChartAlternateProcess">
                <a:avLst/>
              </a:prstGeom>
              <a:solidFill>
                <a:schemeClr val="bg2"/>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Geologica ExtraLight"/>
                    <a:ea typeface="+mn-ea"/>
                    <a:cs typeface="+mn-cs"/>
                  </a:rPr>
                  <a:t>No PCR Needed</a:t>
                </a:r>
              </a:p>
            </p:txBody>
          </p:sp>
          <p:sp>
            <p:nvSpPr>
              <p:cNvPr id="52" name="Прямоугольник">
                <a:extLst>
                  <a:ext uri="{FF2B5EF4-FFF2-40B4-BE49-F238E27FC236}">
                    <a16:creationId xmlns:a16="http://schemas.microsoft.com/office/drawing/2014/main" id="{D86812B6-FD25-1E54-BBF5-BAD5D47C5379}"/>
                  </a:ext>
                </a:extLst>
              </p:cNvPr>
              <p:cNvSpPr/>
              <p:nvPr/>
            </p:nvSpPr>
            <p:spPr>
              <a:xfrm>
                <a:off x="875570" y="4240753"/>
                <a:ext cx="1799608" cy="580504"/>
              </a:xfrm>
              <a:prstGeom prst="flowChartAlternateProcess">
                <a:avLst/>
              </a:prstGeom>
              <a:solidFill>
                <a:schemeClr val="bg2"/>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Geologica ExtraLight"/>
                    <a:ea typeface="+mn-ea"/>
                    <a:cs typeface="+mn-cs"/>
                  </a:rPr>
                  <a:t>Report Delivered</a:t>
                </a:r>
              </a:p>
            </p:txBody>
          </p:sp>
        </p:grpSp>
        <p:sp>
          <p:nvSpPr>
            <p:cNvPr id="71" name="Прямоугольник">
              <a:extLst>
                <a:ext uri="{FF2B5EF4-FFF2-40B4-BE49-F238E27FC236}">
                  <a16:creationId xmlns:a16="http://schemas.microsoft.com/office/drawing/2014/main" id="{AF6E024E-949A-1E59-DF1C-47BE3E7D6D0B}"/>
                </a:ext>
              </a:extLst>
            </p:cNvPr>
            <p:cNvSpPr/>
            <p:nvPr/>
          </p:nvSpPr>
          <p:spPr>
            <a:xfrm>
              <a:off x="723900" y="1576443"/>
              <a:ext cx="2122862" cy="728283"/>
            </a:xfrm>
            <a:prstGeom prst="roundRect">
              <a:avLst>
                <a:gd name="adj" fmla="val 5972"/>
              </a:avLst>
            </a:prstGeom>
            <a:solidFill>
              <a:schemeClr val="accent2"/>
            </a:solidFill>
            <a:ln w="12700">
              <a:miter lim="400000"/>
            </a:ln>
          </p:spPr>
          <p:txBody>
            <a:bodyPr lIns="0" tIns="0" rIns="0" bIns="0" anchor="ctr"/>
            <a:lstStyle/>
            <a:p>
              <a:endParaRPr sz="900">
                <a:solidFill>
                  <a:schemeClr val="bg1"/>
                </a:solidFill>
              </a:endParaRPr>
            </a:p>
          </p:txBody>
        </p:sp>
        <p:sp>
          <p:nvSpPr>
            <p:cNvPr id="75" name="Text Placeholder">
              <a:extLst>
                <a:ext uri="{FF2B5EF4-FFF2-40B4-BE49-F238E27FC236}">
                  <a16:creationId xmlns:a16="http://schemas.microsoft.com/office/drawing/2014/main" id="{0698D7D4-F34B-DED6-DF73-6ACA787FA8CF}"/>
                </a:ext>
              </a:extLst>
            </p:cNvPr>
            <p:cNvSpPr txBox="1"/>
            <p:nvPr/>
          </p:nvSpPr>
          <p:spPr>
            <a:xfrm>
              <a:off x="723900" y="1730270"/>
              <a:ext cx="2122862" cy="4821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defRPr sz="2600">
                  <a:solidFill>
                    <a:srgbClr val="31333D"/>
                  </a:solidFill>
                  <a:latin typeface="Roboto Medium"/>
                  <a:ea typeface="Roboto Medium"/>
                  <a:cs typeface="Roboto Medium"/>
                  <a:sym typeface="Roboto Medium"/>
                </a:defRPr>
              </a:lvl1pPr>
            </a:lstStyle>
            <a:p>
              <a:pPr algn="ctr"/>
              <a:r>
                <a:rPr lang="en-US" sz="1600">
                  <a:solidFill>
                    <a:schemeClr val="bg1"/>
                  </a:solidFill>
                  <a:latin typeface="Geologica" pitchFamily="2" charset="0"/>
                </a:rPr>
                <a:t>AVM</a:t>
              </a:r>
            </a:p>
            <a:p>
              <a:pPr algn="ctr"/>
              <a:r>
                <a:rPr lang="en-US" sz="1200">
                  <a:solidFill>
                    <a:schemeClr val="bg1"/>
                  </a:solidFill>
                  <a:latin typeface="Geologica Light" pitchFamily="2" charset="0"/>
                </a:rPr>
                <a:t>Confidence Score + Value</a:t>
              </a:r>
              <a:endParaRPr sz="1200">
                <a:solidFill>
                  <a:schemeClr val="bg1"/>
                </a:solidFill>
                <a:latin typeface="Geologica Light" pitchFamily="2" charset="0"/>
              </a:endParaRPr>
            </a:p>
          </p:txBody>
        </p:sp>
        <p:sp>
          <p:nvSpPr>
            <p:cNvPr id="158" name="TextBox 157">
              <a:extLst>
                <a:ext uri="{FF2B5EF4-FFF2-40B4-BE49-F238E27FC236}">
                  <a16:creationId xmlns:a16="http://schemas.microsoft.com/office/drawing/2014/main" id="{7A0AEC87-6530-2694-83A0-A72F28DD0272}"/>
                </a:ext>
              </a:extLst>
            </p:cNvPr>
            <p:cNvSpPr txBox="1"/>
            <p:nvPr/>
          </p:nvSpPr>
          <p:spPr>
            <a:xfrm>
              <a:off x="6126728" y="1586827"/>
              <a:ext cx="3156324" cy="6924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chemeClr val="tx2"/>
                  </a:solidFill>
                  <a:effectLst/>
                  <a:uLnTx/>
                  <a:uFillTx/>
                  <a:latin typeface="Geologica ExtraLight"/>
                  <a:ea typeface="+mn-ea"/>
                  <a:cs typeface="+mn-cs"/>
                </a:rPr>
                <a:t>Can cascade from AVM to Class Evaluation if PCR is</a:t>
              </a:r>
              <a:r>
                <a:rPr kumimoji="0" lang="en-US" sz="1300" b="1" i="0" u="none" strike="noStrike" kern="1200" cap="none" spc="0" normalizeH="0" baseline="0" noProof="0">
                  <a:ln>
                    <a:noFill/>
                  </a:ln>
                  <a:solidFill>
                    <a:schemeClr val="tx2"/>
                  </a:solidFill>
                  <a:effectLst/>
                  <a:uLnTx/>
                  <a:uFillTx/>
                  <a:latin typeface="Geologica ExtraLight"/>
                  <a:ea typeface="+mn-ea"/>
                  <a:cs typeface="+mn-cs"/>
                </a:rPr>
                <a:t> not </a:t>
              </a:r>
              <a:r>
                <a:rPr kumimoji="0" lang="en-US" sz="1300" b="0" i="0" u="none" strike="noStrike" kern="1200" cap="none" spc="0" normalizeH="0" baseline="0" noProof="0">
                  <a:ln>
                    <a:noFill/>
                  </a:ln>
                  <a:solidFill>
                    <a:schemeClr val="tx2"/>
                  </a:solidFill>
                  <a:effectLst/>
                  <a:uLnTx/>
                  <a:uFillTx/>
                  <a:latin typeface="Geologica ExtraLight"/>
                  <a:ea typeface="+mn-ea"/>
                  <a:cs typeface="+mn-cs"/>
                </a:rPr>
                <a:t>required (Lender preference)</a:t>
              </a:r>
            </a:p>
          </p:txBody>
        </p:sp>
        <p:sp>
          <p:nvSpPr>
            <p:cNvPr id="166" name="TextBox 165">
              <a:extLst>
                <a:ext uri="{FF2B5EF4-FFF2-40B4-BE49-F238E27FC236}">
                  <a16:creationId xmlns:a16="http://schemas.microsoft.com/office/drawing/2014/main" id="{2FB3901B-3680-CF06-9389-8081DA565467}"/>
                </a:ext>
              </a:extLst>
            </p:cNvPr>
            <p:cNvSpPr txBox="1"/>
            <p:nvPr/>
          </p:nvSpPr>
          <p:spPr>
            <a:xfrm>
              <a:off x="9038171" y="4062238"/>
              <a:ext cx="148141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E2841"/>
                  </a:solidFill>
                  <a:effectLst/>
                  <a:uLnTx/>
                  <a:uFillTx/>
                  <a:latin typeface="Geologica ExtraLight"/>
                  <a:ea typeface="+mn-ea"/>
                  <a:cs typeface="+mn-cs"/>
                </a:rPr>
                <a:t>Fail</a:t>
              </a:r>
            </a:p>
          </p:txBody>
        </p:sp>
        <p:grpSp>
          <p:nvGrpSpPr>
            <p:cNvPr id="37" name="Group 36">
              <a:extLst>
                <a:ext uri="{FF2B5EF4-FFF2-40B4-BE49-F238E27FC236}">
                  <a16:creationId xmlns:a16="http://schemas.microsoft.com/office/drawing/2014/main" id="{E958274E-3751-68B9-517A-4AAE176F79DC}"/>
                </a:ext>
              </a:extLst>
            </p:cNvPr>
            <p:cNvGrpSpPr/>
            <p:nvPr/>
          </p:nvGrpSpPr>
          <p:grpSpPr>
            <a:xfrm>
              <a:off x="2882442" y="2377760"/>
              <a:ext cx="2122863" cy="728283"/>
              <a:chOff x="2882442" y="2377760"/>
              <a:chExt cx="2122863" cy="728283"/>
            </a:xfrm>
          </p:grpSpPr>
          <p:sp>
            <p:nvSpPr>
              <p:cNvPr id="29" name="Прямоугольник">
                <a:extLst>
                  <a:ext uri="{FF2B5EF4-FFF2-40B4-BE49-F238E27FC236}">
                    <a16:creationId xmlns:a16="http://schemas.microsoft.com/office/drawing/2014/main" id="{2AEE5956-BF10-8DA8-E1BC-9CD9257DB5F5}"/>
                  </a:ext>
                </a:extLst>
              </p:cNvPr>
              <p:cNvSpPr/>
              <p:nvPr/>
            </p:nvSpPr>
            <p:spPr>
              <a:xfrm>
                <a:off x="2882442" y="2377760"/>
                <a:ext cx="2122862" cy="728283"/>
              </a:xfrm>
              <a:prstGeom prst="roundRect">
                <a:avLst>
                  <a:gd name="adj" fmla="val 5972"/>
                </a:avLst>
              </a:prstGeom>
              <a:solidFill>
                <a:schemeClr val="accent2">
                  <a:alpha val="85240"/>
                </a:schemeClr>
              </a:solidFill>
              <a:ln w="12700">
                <a:miter lim="400000"/>
              </a:ln>
            </p:spPr>
            <p:txBody>
              <a:bodyPr lIns="0" tIns="0" rIns="0" bIns="0" anchor="ctr"/>
              <a:lstStyle/>
              <a:p>
                <a:endParaRPr sz="900"/>
              </a:p>
            </p:txBody>
          </p:sp>
          <p:sp>
            <p:nvSpPr>
              <p:cNvPr id="76" name="Text Placeholder">
                <a:extLst>
                  <a:ext uri="{FF2B5EF4-FFF2-40B4-BE49-F238E27FC236}">
                    <a16:creationId xmlns:a16="http://schemas.microsoft.com/office/drawing/2014/main" id="{ECE6BE96-3BA0-2C6F-42F4-72A0380187EA}"/>
                  </a:ext>
                </a:extLst>
              </p:cNvPr>
              <p:cNvSpPr txBox="1"/>
              <p:nvPr/>
            </p:nvSpPr>
            <p:spPr>
              <a:xfrm>
                <a:off x="2882443" y="2439254"/>
                <a:ext cx="2122862" cy="6360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defRPr sz="2600">
                    <a:solidFill>
                      <a:srgbClr val="31333D"/>
                    </a:solidFill>
                    <a:latin typeface="Roboto Medium"/>
                    <a:ea typeface="Roboto Medium"/>
                    <a:cs typeface="Roboto Medium"/>
                    <a:sym typeface="Roboto Medium"/>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chemeClr val="bg1"/>
                    </a:solidFill>
                    <a:effectLst/>
                    <a:uLnTx/>
                    <a:uFillTx/>
                    <a:latin typeface="Geologica" pitchFamily="2" charset="0"/>
                    <a:ea typeface="+mn-ea"/>
                    <a:cs typeface="+mn-cs"/>
                  </a:rPr>
                  <a:t>AVM + PCR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chemeClr val="bg1"/>
                    </a:solidFill>
                    <a:effectLst/>
                    <a:uLnTx/>
                    <a:uFillTx/>
                    <a:latin typeface="Geologica Light" pitchFamily="2" charset="0"/>
                    <a:ea typeface="+mn-ea"/>
                    <a:cs typeface="+mn-cs"/>
                  </a:rPr>
                  <a:t>AVM + Inspection report</a:t>
                </a:r>
                <a:br>
                  <a:rPr kumimoji="0" lang="en-US" sz="1200" u="none" strike="noStrike" kern="1200" cap="none" spc="0" normalizeH="0" baseline="0" noProof="0">
                    <a:ln>
                      <a:noFill/>
                    </a:ln>
                    <a:solidFill>
                      <a:schemeClr val="bg1"/>
                    </a:solidFill>
                    <a:effectLst/>
                    <a:uLnTx/>
                    <a:uFillTx/>
                    <a:latin typeface="Geologica Light" pitchFamily="2" charset="0"/>
                    <a:ea typeface="+mn-ea"/>
                    <a:cs typeface="+mn-cs"/>
                  </a:rPr>
                </a:br>
                <a:r>
                  <a:rPr kumimoji="0" lang="en-US" sz="1200" u="none" strike="noStrike" kern="1200" cap="none" spc="0" normalizeH="0" baseline="0" noProof="0">
                    <a:ln>
                      <a:noFill/>
                    </a:ln>
                    <a:solidFill>
                      <a:schemeClr val="bg1"/>
                    </a:solidFill>
                    <a:effectLst/>
                    <a:uLnTx/>
                    <a:uFillTx/>
                    <a:latin typeface="Geologica Light" pitchFamily="2" charset="0"/>
                    <a:ea typeface="+mn-ea"/>
                    <a:cs typeface="+mn-cs"/>
                  </a:rPr>
                  <a:t>(Interior or Exterior)</a:t>
                </a:r>
              </a:p>
            </p:txBody>
          </p:sp>
        </p:grpSp>
        <p:grpSp>
          <p:nvGrpSpPr>
            <p:cNvPr id="38" name="Group 37">
              <a:extLst>
                <a:ext uri="{FF2B5EF4-FFF2-40B4-BE49-F238E27FC236}">
                  <a16:creationId xmlns:a16="http://schemas.microsoft.com/office/drawing/2014/main" id="{D749596E-21D1-C709-1C82-E031BDC592AD}"/>
                </a:ext>
              </a:extLst>
            </p:cNvPr>
            <p:cNvGrpSpPr/>
            <p:nvPr/>
          </p:nvGrpSpPr>
          <p:grpSpPr>
            <a:xfrm>
              <a:off x="4997606" y="3203848"/>
              <a:ext cx="2130560" cy="728283"/>
              <a:chOff x="4997606" y="3203848"/>
              <a:chExt cx="2130560" cy="728283"/>
            </a:xfrm>
          </p:grpSpPr>
          <p:sp>
            <p:nvSpPr>
              <p:cNvPr id="30" name="Прямоугольник">
                <a:extLst>
                  <a:ext uri="{FF2B5EF4-FFF2-40B4-BE49-F238E27FC236}">
                    <a16:creationId xmlns:a16="http://schemas.microsoft.com/office/drawing/2014/main" id="{39B480A5-B159-5AC9-76D6-37232C0F72C7}"/>
                  </a:ext>
                </a:extLst>
              </p:cNvPr>
              <p:cNvSpPr/>
              <p:nvPr/>
            </p:nvSpPr>
            <p:spPr>
              <a:xfrm>
                <a:off x="4997606" y="3203848"/>
                <a:ext cx="2122862" cy="728283"/>
              </a:xfrm>
              <a:prstGeom prst="roundRect">
                <a:avLst>
                  <a:gd name="adj" fmla="val 5972"/>
                </a:avLst>
              </a:prstGeom>
              <a:solidFill>
                <a:schemeClr val="accent1">
                  <a:alpha val="70000"/>
                </a:schemeClr>
              </a:solidFill>
              <a:ln w="12700">
                <a:miter lim="400000"/>
              </a:ln>
            </p:spPr>
            <p:txBody>
              <a:bodyPr lIns="0" tIns="0" rIns="0" bIns="0" anchor="ctr"/>
              <a:lstStyle/>
              <a:p>
                <a:endParaRPr sz="900"/>
              </a:p>
            </p:txBody>
          </p:sp>
          <p:sp>
            <p:nvSpPr>
              <p:cNvPr id="133" name="Text Placeholder">
                <a:extLst>
                  <a:ext uri="{FF2B5EF4-FFF2-40B4-BE49-F238E27FC236}">
                    <a16:creationId xmlns:a16="http://schemas.microsoft.com/office/drawing/2014/main" id="{4B2D0503-1921-5C80-AC28-A6FB0393B913}"/>
                  </a:ext>
                </a:extLst>
              </p:cNvPr>
              <p:cNvSpPr txBox="1"/>
              <p:nvPr/>
            </p:nvSpPr>
            <p:spPr>
              <a:xfrm>
                <a:off x="5005304" y="3357675"/>
                <a:ext cx="2122862" cy="4514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defRPr sz="2600">
                    <a:solidFill>
                      <a:srgbClr val="31333D"/>
                    </a:solidFill>
                    <a:latin typeface="Roboto Medium"/>
                    <a:ea typeface="Roboto Medium"/>
                    <a:cs typeface="Roboto Medium"/>
                    <a:sym typeface="Roboto Medium"/>
                  </a:defRPr>
                </a:lvl1pPr>
              </a:lstStyle>
              <a:p>
                <a:pPr algn="ctr"/>
                <a:r>
                  <a:rPr lang="en-US" sz="1400">
                    <a:solidFill>
                      <a:schemeClr val="bg1"/>
                    </a:solidFill>
                    <a:latin typeface="Geologica" pitchFamily="2" charset="0"/>
                  </a:rPr>
                  <a:t>Class Evaluation</a:t>
                </a:r>
              </a:p>
              <a:p>
                <a:pPr algn="ctr"/>
                <a:r>
                  <a:rPr lang="en-US" sz="1200">
                    <a:solidFill>
                      <a:schemeClr val="bg1"/>
                    </a:solidFill>
                    <a:latin typeface="Geologica Light" pitchFamily="2" charset="0"/>
                  </a:rPr>
                  <a:t>Analyst Assisted AVM</a:t>
                </a:r>
                <a:endParaRPr sz="1200">
                  <a:solidFill>
                    <a:schemeClr val="bg1"/>
                  </a:solidFill>
                  <a:latin typeface="Geologica Light" pitchFamily="2" charset="0"/>
                </a:endParaRPr>
              </a:p>
            </p:txBody>
          </p:sp>
        </p:grpSp>
        <p:sp>
          <p:nvSpPr>
            <p:cNvPr id="31" name="Прямоугольник">
              <a:extLst>
                <a:ext uri="{FF2B5EF4-FFF2-40B4-BE49-F238E27FC236}">
                  <a16:creationId xmlns:a16="http://schemas.microsoft.com/office/drawing/2014/main" id="{A0F13418-3CC6-496E-B234-4D1F0B997869}"/>
                </a:ext>
              </a:extLst>
            </p:cNvPr>
            <p:cNvSpPr/>
            <p:nvPr/>
          </p:nvSpPr>
          <p:spPr>
            <a:xfrm>
              <a:off x="7227881" y="3994395"/>
              <a:ext cx="2122862" cy="728283"/>
            </a:xfrm>
            <a:prstGeom prst="roundRect">
              <a:avLst>
                <a:gd name="adj" fmla="val 5972"/>
              </a:avLst>
            </a:prstGeom>
            <a:solidFill>
              <a:schemeClr val="accent1"/>
            </a:solidFill>
            <a:ln w="12700">
              <a:miter lim="400000"/>
            </a:ln>
          </p:spPr>
          <p:txBody>
            <a:bodyPr lIns="0" tIns="0" rIns="0" bIns="0" anchor="ctr"/>
            <a:lstStyle/>
            <a:p>
              <a:endParaRPr sz="900"/>
            </a:p>
          </p:txBody>
        </p:sp>
        <p:sp>
          <p:nvSpPr>
            <p:cNvPr id="134" name="Text Placeholder">
              <a:extLst>
                <a:ext uri="{FF2B5EF4-FFF2-40B4-BE49-F238E27FC236}">
                  <a16:creationId xmlns:a16="http://schemas.microsoft.com/office/drawing/2014/main" id="{AC8BC2AE-393F-F2D8-01BB-13F1982B42D1}"/>
                </a:ext>
              </a:extLst>
            </p:cNvPr>
            <p:cNvSpPr txBox="1"/>
            <p:nvPr/>
          </p:nvSpPr>
          <p:spPr>
            <a:xfrm>
              <a:off x="7268771" y="4220865"/>
              <a:ext cx="2037216" cy="2667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defRPr sz="2600">
                  <a:solidFill>
                    <a:srgbClr val="31333D"/>
                  </a:solidFill>
                  <a:latin typeface="Roboto Medium"/>
                  <a:ea typeface="Roboto Medium"/>
                  <a:cs typeface="Roboto Medium"/>
                  <a:sym typeface="Roboto Medium"/>
                </a:defRPr>
              </a:lvl1pPr>
            </a:lstStyle>
            <a:p>
              <a:pPr algn="ctr"/>
              <a:r>
                <a:rPr lang="en-US" sz="1400">
                  <a:solidFill>
                    <a:schemeClr val="bg1"/>
                  </a:solidFill>
                  <a:latin typeface="Geologica" pitchFamily="2" charset="0"/>
                </a:rPr>
                <a:t>Limited Desktop</a:t>
              </a:r>
            </a:p>
          </p:txBody>
        </p:sp>
        <p:cxnSp>
          <p:nvCxnSpPr>
            <p:cNvPr id="42" name="Connector: Elbow 41">
              <a:extLst>
                <a:ext uri="{FF2B5EF4-FFF2-40B4-BE49-F238E27FC236}">
                  <a16:creationId xmlns:a16="http://schemas.microsoft.com/office/drawing/2014/main" id="{78EA8A1A-FB88-2ADC-386F-D2829D9F22FE}"/>
                </a:ext>
              </a:extLst>
            </p:cNvPr>
            <p:cNvCxnSpPr>
              <a:stCxn id="71" idx="3"/>
              <a:endCxn id="29" idx="0"/>
            </p:cNvCxnSpPr>
            <p:nvPr/>
          </p:nvCxnSpPr>
          <p:spPr>
            <a:xfrm>
              <a:off x="2846762" y="1940585"/>
              <a:ext cx="1097111" cy="437175"/>
            </a:xfrm>
            <a:prstGeom prst="bentConnector2">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4" name="Connector: Elbow 43">
              <a:extLst>
                <a:ext uri="{FF2B5EF4-FFF2-40B4-BE49-F238E27FC236}">
                  <a16:creationId xmlns:a16="http://schemas.microsoft.com/office/drawing/2014/main" id="{A3256670-F81C-ABD5-EDB5-605909951B44}"/>
                </a:ext>
              </a:extLst>
            </p:cNvPr>
            <p:cNvCxnSpPr>
              <a:cxnSpLocks/>
              <a:stCxn id="76" idx="3"/>
              <a:endCxn id="30" idx="0"/>
            </p:cNvCxnSpPr>
            <p:nvPr/>
          </p:nvCxnSpPr>
          <p:spPr>
            <a:xfrm>
              <a:off x="5005305" y="2757290"/>
              <a:ext cx="1053732" cy="446558"/>
            </a:xfrm>
            <a:prstGeom prst="bentConnector2">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6" name="Connector: Elbow 45">
              <a:extLst>
                <a:ext uri="{FF2B5EF4-FFF2-40B4-BE49-F238E27FC236}">
                  <a16:creationId xmlns:a16="http://schemas.microsoft.com/office/drawing/2014/main" id="{6B80F134-C00D-ADA8-CA07-383105E05DB9}"/>
                </a:ext>
              </a:extLst>
            </p:cNvPr>
            <p:cNvCxnSpPr>
              <a:stCxn id="30" idx="3"/>
              <a:endCxn id="31" idx="0"/>
            </p:cNvCxnSpPr>
            <p:nvPr/>
          </p:nvCxnSpPr>
          <p:spPr>
            <a:xfrm>
              <a:off x="7120468" y="3567990"/>
              <a:ext cx="1168844" cy="426405"/>
            </a:xfrm>
            <a:prstGeom prst="bentConnector2">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nvGrpSpPr>
            <p:cNvPr id="66" name="Group 65">
              <a:extLst>
                <a:ext uri="{FF2B5EF4-FFF2-40B4-BE49-F238E27FC236}">
                  <a16:creationId xmlns:a16="http://schemas.microsoft.com/office/drawing/2014/main" id="{74D09B4F-851D-72BB-978B-63DEBBDC7D93}"/>
                </a:ext>
              </a:extLst>
            </p:cNvPr>
            <p:cNvGrpSpPr/>
            <p:nvPr/>
          </p:nvGrpSpPr>
          <p:grpSpPr>
            <a:xfrm>
              <a:off x="9952267" y="4505141"/>
              <a:ext cx="1354206" cy="1930123"/>
              <a:chOff x="9810553" y="1377124"/>
              <a:chExt cx="1354206" cy="1930123"/>
            </a:xfrm>
          </p:grpSpPr>
          <p:sp>
            <p:nvSpPr>
              <p:cNvPr id="63" name="Прямоугольник">
                <a:extLst>
                  <a:ext uri="{FF2B5EF4-FFF2-40B4-BE49-F238E27FC236}">
                    <a16:creationId xmlns:a16="http://schemas.microsoft.com/office/drawing/2014/main" id="{25748E69-3590-08B7-1290-52879D470765}"/>
                  </a:ext>
                </a:extLst>
              </p:cNvPr>
              <p:cNvSpPr/>
              <p:nvPr/>
            </p:nvSpPr>
            <p:spPr>
              <a:xfrm>
                <a:off x="9810553" y="1377124"/>
                <a:ext cx="1354206" cy="501804"/>
              </a:xfrm>
              <a:prstGeom prst="roundRect">
                <a:avLst>
                  <a:gd name="adj" fmla="val 5972"/>
                </a:avLst>
              </a:prstGeom>
              <a:solidFill>
                <a:schemeClr val="bg2"/>
              </a:solidFill>
              <a:ln w="12700">
                <a:miter lim="400000"/>
              </a:ln>
            </p:spPr>
            <p:txBody>
              <a:bodyPr lIns="0" tIns="0" rIns="0" bIns="0" anchor="ctr"/>
              <a:lstStyle/>
              <a:p>
                <a:pPr algn="ctr"/>
                <a:r>
                  <a:rPr lang="en-US" sz="1200">
                    <a:solidFill>
                      <a:schemeClr val="accent1"/>
                    </a:solidFill>
                  </a:rPr>
                  <a:t>Traditional Appraisal</a:t>
                </a:r>
                <a:endParaRPr sz="1200">
                  <a:solidFill>
                    <a:schemeClr val="accent1"/>
                  </a:solidFill>
                </a:endParaRPr>
              </a:p>
            </p:txBody>
          </p:sp>
          <p:sp>
            <p:nvSpPr>
              <p:cNvPr id="64" name="Прямоугольник">
                <a:extLst>
                  <a:ext uri="{FF2B5EF4-FFF2-40B4-BE49-F238E27FC236}">
                    <a16:creationId xmlns:a16="http://schemas.microsoft.com/office/drawing/2014/main" id="{FB9C30F4-718D-50C1-5721-FFB916A96740}"/>
                  </a:ext>
                </a:extLst>
              </p:cNvPr>
              <p:cNvSpPr/>
              <p:nvPr/>
            </p:nvSpPr>
            <p:spPr>
              <a:xfrm>
                <a:off x="9810553" y="2156618"/>
                <a:ext cx="1354206" cy="436469"/>
              </a:xfrm>
              <a:prstGeom prst="roundRect">
                <a:avLst>
                  <a:gd name="adj" fmla="val 5972"/>
                </a:avLst>
              </a:prstGeom>
              <a:solidFill>
                <a:schemeClr val="bg2"/>
              </a:solidFill>
              <a:ln w="12700">
                <a:miter lim="400000"/>
              </a:ln>
            </p:spPr>
            <p:txBody>
              <a:bodyPr lIns="0" tIns="0" rIns="0" bIns="0" anchor="ctr"/>
              <a:lstStyle/>
              <a:p>
                <a:pPr algn="ctr"/>
                <a:r>
                  <a:rPr lang="en-US" sz="1200">
                    <a:solidFill>
                      <a:schemeClr val="accent1"/>
                    </a:solidFill>
                  </a:rPr>
                  <a:t>Hybrid Appraisal</a:t>
                </a:r>
                <a:endParaRPr sz="1200">
                  <a:solidFill>
                    <a:schemeClr val="accent1"/>
                  </a:solidFill>
                </a:endParaRPr>
              </a:p>
            </p:txBody>
          </p:sp>
          <p:sp>
            <p:nvSpPr>
              <p:cNvPr id="65" name="Прямоугольник">
                <a:extLst>
                  <a:ext uri="{FF2B5EF4-FFF2-40B4-BE49-F238E27FC236}">
                    <a16:creationId xmlns:a16="http://schemas.microsoft.com/office/drawing/2014/main" id="{B06F2466-05C5-4BFA-9094-2F735EE7B8BE}"/>
                  </a:ext>
                </a:extLst>
              </p:cNvPr>
              <p:cNvSpPr/>
              <p:nvPr/>
            </p:nvSpPr>
            <p:spPr>
              <a:xfrm>
                <a:off x="9810553" y="2870778"/>
                <a:ext cx="1354206" cy="436469"/>
              </a:xfrm>
              <a:prstGeom prst="roundRect">
                <a:avLst>
                  <a:gd name="adj" fmla="val 5972"/>
                </a:avLst>
              </a:prstGeom>
              <a:solidFill>
                <a:schemeClr val="bg2"/>
              </a:solidFill>
              <a:ln w="12700">
                <a:miter lim="400000"/>
              </a:ln>
            </p:spPr>
            <p:txBody>
              <a:bodyPr lIns="0" tIns="0" rIns="0" bIns="0" anchor="ctr"/>
              <a:lstStyle/>
              <a:p>
                <a:pPr algn="ctr"/>
                <a:r>
                  <a:rPr lang="en-US" sz="1200">
                    <a:solidFill>
                      <a:schemeClr val="accent1"/>
                    </a:solidFill>
                  </a:rPr>
                  <a:t>Report Delivery</a:t>
                </a:r>
                <a:endParaRPr sz="1200">
                  <a:solidFill>
                    <a:schemeClr val="accent1"/>
                  </a:solidFill>
                </a:endParaRPr>
              </a:p>
            </p:txBody>
          </p:sp>
        </p:grpSp>
        <p:cxnSp>
          <p:nvCxnSpPr>
            <p:cNvPr id="82" name="Connector: Elbow 81">
              <a:extLst>
                <a:ext uri="{FF2B5EF4-FFF2-40B4-BE49-F238E27FC236}">
                  <a16:creationId xmlns:a16="http://schemas.microsoft.com/office/drawing/2014/main" id="{63C06114-F6A6-04D8-4C02-00BEB6520C2E}"/>
                </a:ext>
              </a:extLst>
            </p:cNvPr>
            <p:cNvCxnSpPr>
              <a:cxnSpLocks/>
              <a:stCxn id="31" idx="3"/>
              <a:endCxn id="63" idx="1"/>
            </p:cNvCxnSpPr>
            <p:nvPr/>
          </p:nvCxnSpPr>
          <p:spPr>
            <a:xfrm>
              <a:off x="9350743" y="4358537"/>
              <a:ext cx="601524" cy="397506"/>
            </a:xfrm>
            <a:prstGeom prst="bentConnector3">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201FFDB8-C7E0-1CFD-532B-DD0BC2B16098}"/>
                </a:ext>
              </a:extLst>
            </p:cNvPr>
            <p:cNvCxnSpPr>
              <a:stCxn id="71" idx="2"/>
            </p:cNvCxnSpPr>
            <p:nvPr/>
          </p:nvCxnSpPr>
          <p:spPr>
            <a:xfrm>
              <a:off x="1785331" y="2304726"/>
              <a:ext cx="0" cy="21635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A8C8DDD3-1733-E826-42C8-054F7ED5D2F9}"/>
                </a:ext>
              </a:extLst>
            </p:cNvPr>
            <p:cNvCxnSpPr>
              <a:cxnSpLocks/>
            </p:cNvCxnSpPr>
            <p:nvPr/>
          </p:nvCxnSpPr>
          <p:spPr>
            <a:xfrm>
              <a:off x="3862368" y="3095671"/>
              <a:ext cx="0" cy="339843"/>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EB12FE43-8B46-D417-4377-293B0D613127}"/>
                </a:ext>
              </a:extLst>
            </p:cNvPr>
            <p:cNvCxnSpPr>
              <a:cxnSpLocks/>
              <a:stCxn id="31" idx="2"/>
            </p:cNvCxnSpPr>
            <p:nvPr/>
          </p:nvCxnSpPr>
          <p:spPr>
            <a:xfrm>
              <a:off x="8289312" y="4722678"/>
              <a:ext cx="0" cy="22959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a:extLst>
                <a:ext uri="{FF2B5EF4-FFF2-40B4-BE49-F238E27FC236}">
                  <a16:creationId xmlns:a16="http://schemas.microsoft.com/office/drawing/2014/main" id="{3F3E1EE3-4DF7-6881-F708-181E458D5A8A}"/>
                </a:ext>
              </a:extLst>
            </p:cNvPr>
            <p:cNvCxnSpPr/>
            <p:nvPr/>
          </p:nvCxnSpPr>
          <p:spPr>
            <a:xfrm>
              <a:off x="1785331" y="3101584"/>
              <a:ext cx="0" cy="29490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FD9E33EB-8C1F-663D-E3DC-DB6C0FC1A618}"/>
                </a:ext>
              </a:extLst>
            </p:cNvPr>
            <p:cNvCxnSpPr/>
            <p:nvPr/>
          </p:nvCxnSpPr>
          <p:spPr>
            <a:xfrm>
              <a:off x="1785331" y="3976992"/>
              <a:ext cx="0" cy="29490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FB7BA987-4DBA-7DF6-D6E3-BA1255798A8A}"/>
                </a:ext>
              </a:extLst>
            </p:cNvPr>
            <p:cNvCxnSpPr/>
            <p:nvPr/>
          </p:nvCxnSpPr>
          <p:spPr>
            <a:xfrm>
              <a:off x="3862368" y="4016018"/>
              <a:ext cx="0" cy="29490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a:extLst>
                <a:ext uri="{FF2B5EF4-FFF2-40B4-BE49-F238E27FC236}">
                  <a16:creationId xmlns:a16="http://schemas.microsoft.com/office/drawing/2014/main" id="{A7DC8C30-E16D-8F75-312B-887D0DFEEA0F}"/>
                </a:ext>
              </a:extLst>
            </p:cNvPr>
            <p:cNvCxnSpPr/>
            <p:nvPr/>
          </p:nvCxnSpPr>
          <p:spPr>
            <a:xfrm>
              <a:off x="3862368" y="4891426"/>
              <a:ext cx="0" cy="29490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5E0CFC9D-68C4-ADF3-2514-208AB3BB248A}"/>
                </a:ext>
              </a:extLst>
            </p:cNvPr>
            <p:cNvCxnSpPr/>
            <p:nvPr/>
          </p:nvCxnSpPr>
          <p:spPr>
            <a:xfrm>
              <a:off x="6059037" y="4901427"/>
              <a:ext cx="0" cy="29490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FE66C6A8-99B0-CC1D-8177-03C7687AFC0A}"/>
                </a:ext>
              </a:extLst>
            </p:cNvPr>
            <p:cNvCxnSpPr/>
            <p:nvPr/>
          </p:nvCxnSpPr>
          <p:spPr>
            <a:xfrm>
              <a:off x="8289312" y="5532776"/>
              <a:ext cx="0" cy="29490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83F18D18-E408-8ADE-34A9-E7053950E3EF}"/>
                </a:ext>
              </a:extLst>
            </p:cNvPr>
            <p:cNvCxnSpPr>
              <a:cxnSpLocks/>
              <a:stCxn id="63" idx="2"/>
              <a:endCxn id="64" idx="0"/>
            </p:cNvCxnSpPr>
            <p:nvPr/>
          </p:nvCxnSpPr>
          <p:spPr>
            <a:xfrm>
              <a:off x="10629370" y="5006945"/>
              <a:ext cx="0" cy="27769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A1147426-C970-936E-B953-A9BF5ADF7614}"/>
                </a:ext>
              </a:extLst>
            </p:cNvPr>
            <p:cNvCxnSpPr>
              <a:stCxn id="64" idx="2"/>
              <a:endCxn id="65" idx="0"/>
            </p:cNvCxnSpPr>
            <p:nvPr/>
          </p:nvCxnSpPr>
          <p:spPr>
            <a:xfrm>
              <a:off x="10629370" y="5721104"/>
              <a:ext cx="0" cy="277691"/>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26FD2A12-2A2A-3453-1AC2-822A995ECF03}"/>
                </a:ext>
              </a:extLst>
            </p:cNvPr>
            <p:cNvCxnSpPr>
              <a:cxnSpLocks/>
              <a:stCxn id="30" idx="2"/>
            </p:cNvCxnSpPr>
            <p:nvPr/>
          </p:nvCxnSpPr>
          <p:spPr>
            <a:xfrm>
              <a:off x="6059037" y="3932131"/>
              <a:ext cx="0" cy="38879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99296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42EB-D12A-364A-14E8-3C64E5796726}"/>
              </a:ext>
            </a:extLst>
          </p:cNvPr>
          <p:cNvSpPr>
            <a:spLocks noGrp="1"/>
          </p:cNvSpPr>
          <p:nvPr>
            <p:ph type="ctrTitle"/>
          </p:nvPr>
        </p:nvSpPr>
        <p:spPr>
          <a:xfrm>
            <a:off x="-1" y="164134"/>
            <a:ext cx="12192000" cy="1349842"/>
          </a:xfrm>
        </p:spPr>
        <p:txBody>
          <a:bodyPr>
            <a:normAutofit/>
          </a:bodyPr>
          <a:lstStyle/>
          <a:p>
            <a:pPr algn="ctr"/>
            <a:r>
              <a:rPr lang="en-US" dirty="0"/>
              <a:t>Alternative Valuation Standard Cascade</a:t>
            </a:r>
          </a:p>
        </p:txBody>
      </p:sp>
      <p:sp>
        <p:nvSpPr>
          <p:cNvPr id="4" name="Footer Placeholder 3">
            <a:extLst>
              <a:ext uri="{FF2B5EF4-FFF2-40B4-BE49-F238E27FC236}">
                <a16:creationId xmlns:a16="http://schemas.microsoft.com/office/drawing/2014/main" id="{A08C41EC-4171-CCA5-CCD2-3EA37902CC42}"/>
              </a:ext>
            </a:extLst>
          </p:cNvPr>
          <p:cNvSpPr>
            <a:spLocks noGrp="1"/>
          </p:cNvSpPr>
          <p:nvPr>
            <p:ph type="ftr" sz="quarter" idx="11"/>
          </p:nvPr>
        </p:nvSpPr>
        <p:spPr/>
        <p:txBody>
          <a:bodyPr/>
          <a:lstStyle/>
          <a:p>
            <a:r>
              <a:rPr lang="en-US"/>
              <a:t>Class Valuation | Proprietary &amp; Confidential</a:t>
            </a:r>
            <a:endParaRPr lang="en-US" dirty="0"/>
          </a:p>
        </p:txBody>
      </p:sp>
      <p:sp>
        <p:nvSpPr>
          <p:cNvPr id="5" name="Slide Number Placeholder 4">
            <a:extLst>
              <a:ext uri="{FF2B5EF4-FFF2-40B4-BE49-F238E27FC236}">
                <a16:creationId xmlns:a16="http://schemas.microsoft.com/office/drawing/2014/main" id="{A95D2AEE-52E9-8624-F3C5-B0CEED3AD29F}"/>
              </a:ext>
            </a:extLst>
          </p:cNvPr>
          <p:cNvSpPr>
            <a:spLocks noGrp="1"/>
          </p:cNvSpPr>
          <p:nvPr>
            <p:ph type="sldNum" sz="quarter" idx="12"/>
          </p:nvPr>
        </p:nvSpPr>
        <p:spPr/>
        <p:txBody>
          <a:bodyPr/>
          <a:lstStyle/>
          <a:p>
            <a:fld id="{A171EFB7-B5DA-4DCB-BD71-FD0BC66714E1}" type="slidenum">
              <a:rPr lang="en-US" smtClean="0"/>
              <a:t>9</a:t>
            </a:fld>
            <a:endParaRPr lang="en-US"/>
          </a:p>
        </p:txBody>
      </p:sp>
      <p:sp>
        <p:nvSpPr>
          <p:cNvPr id="18" name="Прямоугольник">
            <a:extLst>
              <a:ext uri="{FF2B5EF4-FFF2-40B4-BE49-F238E27FC236}">
                <a16:creationId xmlns:a16="http://schemas.microsoft.com/office/drawing/2014/main" id="{E6F43970-1F3F-02DA-461A-A08C49A412CD}"/>
              </a:ext>
            </a:extLst>
          </p:cNvPr>
          <p:cNvSpPr>
            <a:spLocks/>
          </p:cNvSpPr>
          <p:nvPr/>
        </p:nvSpPr>
        <p:spPr>
          <a:xfrm>
            <a:off x="3404452" y="1403008"/>
            <a:ext cx="5383095" cy="806891"/>
          </a:xfrm>
          <a:prstGeom prst="roundRect">
            <a:avLst>
              <a:gd name="adj" fmla="val 4672"/>
            </a:avLst>
          </a:prstGeom>
          <a:solidFill>
            <a:srgbClr val="003E90"/>
          </a:solidFill>
          <a:ln w="12700">
            <a:miter lim="400000"/>
          </a:ln>
        </p:spPr>
        <p:txBody>
          <a:bodyPr lIns="0" tIns="0" rIns="0" bIns="0" anchor="ctr"/>
          <a:lstStyle/>
          <a:p>
            <a:pPr algn="ctr"/>
            <a:r>
              <a:rPr lang="en-US" sz="1400" spc="-30" dirty="0">
                <a:solidFill>
                  <a:schemeClr val="bg1"/>
                </a:solidFill>
                <a:latin typeface="Geologica" pitchFamily="2" charset="0"/>
              </a:rPr>
              <a:t>AVM</a:t>
            </a:r>
          </a:p>
          <a:p>
            <a:pPr algn="ctr"/>
            <a:r>
              <a:rPr lang="en-US" sz="1200" spc="-30" dirty="0">
                <a:solidFill>
                  <a:schemeClr val="bg1"/>
                </a:solidFill>
                <a:latin typeface="Geologica" pitchFamily="2" charset="0"/>
              </a:rPr>
              <a:t>($15)</a:t>
            </a:r>
            <a:endParaRPr sz="1200" spc="-30" dirty="0">
              <a:solidFill>
                <a:schemeClr val="bg1"/>
              </a:solidFill>
              <a:latin typeface="Geologica" pitchFamily="2" charset="0"/>
            </a:endParaRPr>
          </a:p>
        </p:txBody>
      </p:sp>
      <p:sp>
        <p:nvSpPr>
          <p:cNvPr id="20" name="Прямоугольник">
            <a:extLst>
              <a:ext uri="{FF2B5EF4-FFF2-40B4-BE49-F238E27FC236}">
                <a16:creationId xmlns:a16="http://schemas.microsoft.com/office/drawing/2014/main" id="{8C0517DA-65F2-E4E4-0734-F9D0F1F5C3DF}"/>
              </a:ext>
            </a:extLst>
          </p:cNvPr>
          <p:cNvSpPr>
            <a:spLocks/>
          </p:cNvSpPr>
          <p:nvPr/>
        </p:nvSpPr>
        <p:spPr>
          <a:xfrm>
            <a:off x="3404452" y="3902416"/>
            <a:ext cx="5383095" cy="806891"/>
          </a:xfrm>
          <a:prstGeom prst="roundRect">
            <a:avLst>
              <a:gd name="adj" fmla="val 4672"/>
            </a:avLst>
          </a:prstGeom>
          <a:solidFill>
            <a:schemeClr val="accent1">
              <a:alpha val="70006"/>
            </a:schemeClr>
          </a:solidFill>
          <a:ln w="12700">
            <a:miter lim="400000"/>
          </a:ln>
        </p:spPr>
        <p:txBody>
          <a:bodyPr lIns="0" tIns="0" rIns="0" bIns="0" anchor="ctr"/>
          <a:lstStyle/>
          <a:p>
            <a:pPr algn="ctr"/>
            <a:r>
              <a:rPr lang="en-US" sz="1400" spc="-30" dirty="0">
                <a:solidFill>
                  <a:schemeClr val="bg1"/>
                </a:solidFill>
                <a:latin typeface="Geologica" pitchFamily="2" charset="0"/>
              </a:rPr>
              <a:t>Class Evaluation</a:t>
            </a:r>
          </a:p>
        </p:txBody>
      </p:sp>
      <p:sp>
        <p:nvSpPr>
          <p:cNvPr id="21" name="Прямоугольник">
            <a:extLst>
              <a:ext uri="{FF2B5EF4-FFF2-40B4-BE49-F238E27FC236}">
                <a16:creationId xmlns:a16="http://schemas.microsoft.com/office/drawing/2014/main" id="{A56C4036-2338-6B8B-3F7F-E882E5A5F15F}"/>
              </a:ext>
            </a:extLst>
          </p:cNvPr>
          <p:cNvSpPr>
            <a:spLocks/>
          </p:cNvSpPr>
          <p:nvPr/>
        </p:nvSpPr>
        <p:spPr>
          <a:xfrm>
            <a:off x="3404452" y="5152120"/>
            <a:ext cx="5383095" cy="806891"/>
          </a:xfrm>
          <a:prstGeom prst="roundRect">
            <a:avLst>
              <a:gd name="adj" fmla="val 4672"/>
            </a:avLst>
          </a:prstGeom>
          <a:solidFill>
            <a:schemeClr val="accent1"/>
          </a:solidFill>
          <a:ln w="12700">
            <a:miter lim="400000"/>
          </a:ln>
        </p:spPr>
        <p:txBody>
          <a:bodyPr lIns="0" tIns="0" rIns="0" bIns="0" anchor="ctr"/>
          <a:lstStyle/>
          <a:p>
            <a:pPr algn="ctr"/>
            <a:r>
              <a:rPr lang="en-US" sz="1400" spc="-30" dirty="0">
                <a:solidFill>
                  <a:schemeClr val="bg1"/>
                </a:solidFill>
                <a:latin typeface="Geologica" pitchFamily="2" charset="0"/>
              </a:rPr>
              <a:t>Limited Desktop</a:t>
            </a:r>
          </a:p>
        </p:txBody>
      </p:sp>
      <p:sp>
        <p:nvSpPr>
          <p:cNvPr id="41" name="Прямоугольник">
            <a:extLst>
              <a:ext uri="{FF2B5EF4-FFF2-40B4-BE49-F238E27FC236}">
                <a16:creationId xmlns:a16="http://schemas.microsoft.com/office/drawing/2014/main" id="{2BF42DB1-4B28-7E8C-FCAB-5551666B9C85}"/>
              </a:ext>
            </a:extLst>
          </p:cNvPr>
          <p:cNvSpPr>
            <a:spLocks/>
          </p:cNvSpPr>
          <p:nvPr/>
        </p:nvSpPr>
        <p:spPr>
          <a:xfrm>
            <a:off x="3404452" y="2647164"/>
            <a:ext cx="2649952" cy="806891"/>
          </a:xfrm>
          <a:prstGeom prst="roundRect">
            <a:avLst>
              <a:gd name="adj" fmla="val 4672"/>
            </a:avLst>
          </a:prstGeom>
          <a:solidFill>
            <a:srgbClr val="265BA1"/>
          </a:solidFill>
          <a:ln w="12700">
            <a:miter lim="400000"/>
          </a:ln>
        </p:spPr>
        <p:txBody>
          <a:bodyPr lIns="0" tIns="0" rIns="0" bIns="0" anchor="ctr"/>
          <a:lstStyle/>
          <a:p>
            <a:pPr algn="ctr"/>
            <a:r>
              <a:rPr lang="en-US" sz="1200" spc="-30" dirty="0">
                <a:solidFill>
                  <a:schemeClr val="bg1"/>
                </a:solidFill>
                <a:latin typeface="Geologica" pitchFamily="2" charset="0"/>
              </a:rPr>
              <a:t>AVM + Property Condition Report</a:t>
            </a:r>
          </a:p>
          <a:p>
            <a:pPr algn="ctr"/>
            <a:r>
              <a:rPr lang="en-US" sz="1200" spc="-30" dirty="0">
                <a:solidFill>
                  <a:schemeClr val="bg1"/>
                </a:solidFill>
                <a:latin typeface="Geologica" pitchFamily="2" charset="0"/>
              </a:rPr>
              <a:t>(Exterior)</a:t>
            </a:r>
          </a:p>
        </p:txBody>
      </p:sp>
      <p:sp>
        <p:nvSpPr>
          <p:cNvPr id="42" name="Прямоугольник">
            <a:extLst>
              <a:ext uri="{FF2B5EF4-FFF2-40B4-BE49-F238E27FC236}">
                <a16:creationId xmlns:a16="http://schemas.microsoft.com/office/drawing/2014/main" id="{3ED4EC84-FB80-D2B5-F944-8B074ECB9C85}"/>
              </a:ext>
            </a:extLst>
          </p:cNvPr>
          <p:cNvSpPr>
            <a:spLocks/>
          </p:cNvSpPr>
          <p:nvPr/>
        </p:nvSpPr>
        <p:spPr>
          <a:xfrm>
            <a:off x="6137595" y="2652712"/>
            <a:ext cx="2649952" cy="806891"/>
          </a:xfrm>
          <a:prstGeom prst="roundRect">
            <a:avLst>
              <a:gd name="adj" fmla="val 4672"/>
            </a:avLst>
          </a:prstGeom>
          <a:solidFill>
            <a:schemeClr val="accent2">
              <a:alpha val="85000"/>
            </a:schemeClr>
          </a:solidFill>
          <a:ln w="12700">
            <a:miter lim="400000"/>
          </a:ln>
        </p:spPr>
        <p:txBody>
          <a:bodyPr lIns="0" tIns="0" rIns="0" bIns="0" anchor="ctr"/>
          <a:lstStyle/>
          <a:p>
            <a:pPr algn="ctr"/>
            <a:r>
              <a:rPr lang="en-US" sz="1200" spc="-30" dirty="0">
                <a:solidFill>
                  <a:schemeClr val="bg1"/>
                </a:solidFill>
                <a:latin typeface="Geologica" pitchFamily="2" charset="0"/>
              </a:rPr>
              <a:t>AVM + Property Condition Report</a:t>
            </a:r>
          </a:p>
          <a:p>
            <a:pPr algn="ctr"/>
            <a:r>
              <a:rPr lang="en-US" sz="1200" spc="-30" dirty="0">
                <a:solidFill>
                  <a:schemeClr val="bg1"/>
                </a:solidFill>
                <a:latin typeface="Geologica" pitchFamily="2" charset="0"/>
              </a:rPr>
              <a:t>(Interior)</a:t>
            </a:r>
          </a:p>
        </p:txBody>
      </p:sp>
      <p:cxnSp>
        <p:nvCxnSpPr>
          <p:cNvPr id="44" name="Straight Arrow Connector 43">
            <a:extLst>
              <a:ext uri="{FF2B5EF4-FFF2-40B4-BE49-F238E27FC236}">
                <a16:creationId xmlns:a16="http://schemas.microsoft.com/office/drawing/2014/main" id="{6B3C80B3-DCD3-80B4-CF55-498EEA224EC5}"/>
              </a:ext>
            </a:extLst>
          </p:cNvPr>
          <p:cNvCxnSpPr>
            <a:cxnSpLocks/>
            <a:stCxn id="20" idx="2"/>
            <a:endCxn id="21" idx="0"/>
          </p:cNvCxnSpPr>
          <p:nvPr/>
        </p:nvCxnSpPr>
        <p:spPr>
          <a:xfrm>
            <a:off x="6096000" y="4709307"/>
            <a:ext cx="0" cy="442813"/>
          </a:xfrm>
          <a:prstGeom prst="straightConnector1">
            <a:avLst/>
          </a:prstGeom>
          <a:ln w="22225">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6" name="Connector: Elbow 45">
            <a:extLst>
              <a:ext uri="{FF2B5EF4-FFF2-40B4-BE49-F238E27FC236}">
                <a16:creationId xmlns:a16="http://schemas.microsoft.com/office/drawing/2014/main" id="{B72E6524-F2A4-7104-B018-4C3C3D153050}"/>
              </a:ext>
            </a:extLst>
          </p:cNvPr>
          <p:cNvCxnSpPr>
            <a:cxnSpLocks/>
            <a:stCxn id="18" idx="2"/>
            <a:endCxn id="41" idx="0"/>
          </p:cNvCxnSpPr>
          <p:nvPr/>
        </p:nvCxnSpPr>
        <p:spPr>
          <a:xfrm rot="5400000">
            <a:off x="5194082" y="1745245"/>
            <a:ext cx="437265" cy="1366572"/>
          </a:xfrm>
          <a:prstGeom prst="bentConnector3">
            <a:avLst/>
          </a:prstGeom>
          <a:ln w="22225">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8" name="Connector: Elbow 47">
            <a:extLst>
              <a:ext uri="{FF2B5EF4-FFF2-40B4-BE49-F238E27FC236}">
                <a16:creationId xmlns:a16="http://schemas.microsoft.com/office/drawing/2014/main" id="{0D19AA1E-CBD2-E8BF-4ECD-8DAFAFEA0B53}"/>
              </a:ext>
            </a:extLst>
          </p:cNvPr>
          <p:cNvCxnSpPr>
            <a:cxnSpLocks/>
          </p:cNvCxnSpPr>
          <p:nvPr/>
        </p:nvCxnSpPr>
        <p:spPr>
          <a:xfrm rot="16200000" flipH="1">
            <a:off x="6557879" y="1742472"/>
            <a:ext cx="442813" cy="1366571"/>
          </a:xfrm>
          <a:prstGeom prst="bentConnector3">
            <a:avLst/>
          </a:prstGeom>
          <a:ln w="22225">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50" name="Connector: Elbow 49">
            <a:extLst>
              <a:ext uri="{FF2B5EF4-FFF2-40B4-BE49-F238E27FC236}">
                <a16:creationId xmlns:a16="http://schemas.microsoft.com/office/drawing/2014/main" id="{1F0B743E-323C-C694-6E4E-EE5344864279}"/>
              </a:ext>
            </a:extLst>
          </p:cNvPr>
          <p:cNvCxnSpPr>
            <a:cxnSpLocks/>
            <a:stCxn id="41" idx="2"/>
            <a:endCxn id="20" idx="0"/>
          </p:cNvCxnSpPr>
          <p:nvPr/>
        </p:nvCxnSpPr>
        <p:spPr>
          <a:xfrm rot="16200000" flipH="1">
            <a:off x="5188534" y="2994949"/>
            <a:ext cx="448361" cy="1366572"/>
          </a:xfrm>
          <a:prstGeom prst="bentConnector3">
            <a:avLst/>
          </a:prstGeom>
          <a:ln w="22225">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DDB5753F-12E8-F796-E655-3A0E4A7B6D10}"/>
              </a:ext>
            </a:extLst>
          </p:cNvPr>
          <p:cNvCxnSpPr>
            <a:cxnSpLocks/>
          </p:cNvCxnSpPr>
          <p:nvPr/>
        </p:nvCxnSpPr>
        <p:spPr>
          <a:xfrm rot="5400000">
            <a:off x="6557879" y="2997723"/>
            <a:ext cx="442813" cy="1366571"/>
          </a:xfrm>
          <a:prstGeom prst="bentConnector3">
            <a:avLst/>
          </a:prstGeom>
          <a:ln w="22225">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nvGrpSpPr>
          <p:cNvPr id="56" name="Group 55">
            <a:extLst>
              <a:ext uri="{FF2B5EF4-FFF2-40B4-BE49-F238E27FC236}">
                <a16:creationId xmlns:a16="http://schemas.microsoft.com/office/drawing/2014/main" id="{32054319-25FF-2472-6057-8EABC8D6B2FD}"/>
              </a:ext>
            </a:extLst>
          </p:cNvPr>
          <p:cNvGrpSpPr/>
          <p:nvPr/>
        </p:nvGrpSpPr>
        <p:grpSpPr>
          <a:xfrm>
            <a:off x="3086691" y="1827191"/>
            <a:ext cx="302870" cy="4051589"/>
            <a:chOff x="2095018" y="1713053"/>
            <a:chExt cx="302870" cy="4051589"/>
          </a:xfrm>
        </p:grpSpPr>
        <p:sp>
          <p:nvSpPr>
            <p:cNvPr id="53" name="Left Brace 52">
              <a:extLst>
                <a:ext uri="{FF2B5EF4-FFF2-40B4-BE49-F238E27FC236}">
                  <a16:creationId xmlns:a16="http://schemas.microsoft.com/office/drawing/2014/main" id="{E24833E7-E80B-CDCD-5CF5-634A0D4E6753}"/>
                </a:ext>
              </a:extLst>
            </p:cNvPr>
            <p:cNvSpPr/>
            <p:nvPr/>
          </p:nvSpPr>
          <p:spPr>
            <a:xfrm>
              <a:off x="2095018" y="1713053"/>
              <a:ext cx="302870" cy="1349842"/>
            </a:xfrm>
            <a:prstGeom prst="leftBrace">
              <a:avLst/>
            </a:prstGeom>
            <a:ln w="222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Left Brace 53">
              <a:extLst>
                <a:ext uri="{FF2B5EF4-FFF2-40B4-BE49-F238E27FC236}">
                  <a16:creationId xmlns:a16="http://schemas.microsoft.com/office/drawing/2014/main" id="{06BB9705-331F-AE09-80E9-E477D4E3494D}"/>
                </a:ext>
              </a:extLst>
            </p:cNvPr>
            <p:cNvSpPr/>
            <p:nvPr/>
          </p:nvSpPr>
          <p:spPr>
            <a:xfrm>
              <a:off x="2095018" y="3068366"/>
              <a:ext cx="302870" cy="1349842"/>
            </a:xfrm>
            <a:prstGeom prst="leftBrace">
              <a:avLst/>
            </a:prstGeom>
            <a:ln w="222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Left Brace 54">
              <a:extLst>
                <a:ext uri="{FF2B5EF4-FFF2-40B4-BE49-F238E27FC236}">
                  <a16:creationId xmlns:a16="http://schemas.microsoft.com/office/drawing/2014/main" id="{83DD443F-98E6-299B-DD1D-4A0E544DBB56}"/>
                </a:ext>
              </a:extLst>
            </p:cNvPr>
            <p:cNvSpPr/>
            <p:nvPr/>
          </p:nvSpPr>
          <p:spPr>
            <a:xfrm>
              <a:off x="2095018" y="4414800"/>
              <a:ext cx="302870" cy="1349842"/>
            </a:xfrm>
            <a:prstGeom prst="leftBrace">
              <a:avLst/>
            </a:prstGeom>
            <a:ln w="222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6D462A3E-52A3-10D6-B079-619CAC1EAB36}"/>
              </a:ext>
            </a:extLst>
          </p:cNvPr>
          <p:cNvGrpSpPr/>
          <p:nvPr/>
        </p:nvGrpSpPr>
        <p:grpSpPr>
          <a:xfrm rot="10800000">
            <a:off x="8787065" y="1831633"/>
            <a:ext cx="302870" cy="4051589"/>
            <a:chOff x="2095018" y="1713053"/>
            <a:chExt cx="302870" cy="4051589"/>
          </a:xfrm>
        </p:grpSpPr>
        <p:sp>
          <p:nvSpPr>
            <p:cNvPr id="58" name="Left Brace 57">
              <a:extLst>
                <a:ext uri="{FF2B5EF4-FFF2-40B4-BE49-F238E27FC236}">
                  <a16:creationId xmlns:a16="http://schemas.microsoft.com/office/drawing/2014/main" id="{05B93873-9B8E-D243-1583-26BBDE534CF4}"/>
                </a:ext>
              </a:extLst>
            </p:cNvPr>
            <p:cNvSpPr/>
            <p:nvPr/>
          </p:nvSpPr>
          <p:spPr>
            <a:xfrm>
              <a:off x="2095018" y="1713053"/>
              <a:ext cx="302870" cy="1349842"/>
            </a:xfrm>
            <a:prstGeom prst="leftBrace">
              <a:avLst/>
            </a:prstGeom>
            <a:ln w="222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Left Brace 58">
              <a:extLst>
                <a:ext uri="{FF2B5EF4-FFF2-40B4-BE49-F238E27FC236}">
                  <a16:creationId xmlns:a16="http://schemas.microsoft.com/office/drawing/2014/main" id="{AC291DF7-04EC-5577-1027-36CE4DEBFFBA}"/>
                </a:ext>
              </a:extLst>
            </p:cNvPr>
            <p:cNvSpPr/>
            <p:nvPr/>
          </p:nvSpPr>
          <p:spPr>
            <a:xfrm>
              <a:off x="2095018" y="3068366"/>
              <a:ext cx="302870" cy="1349842"/>
            </a:xfrm>
            <a:prstGeom prst="leftBrace">
              <a:avLst/>
            </a:prstGeom>
            <a:ln w="222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Left Brace 59">
              <a:extLst>
                <a:ext uri="{FF2B5EF4-FFF2-40B4-BE49-F238E27FC236}">
                  <a16:creationId xmlns:a16="http://schemas.microsoft.com/office/drawing/2014/main" id="{D61095AC-EDE6-21E9-3E17-FB74DB5D3997}"/>
                </a:ext>
              </a:extLst>
            </p:cNvPr>
            <p:cNvSpPr/>
            <p:nvPr/>
          </p:nvSpPr>
          <p:spPr>
            <a:xfrm>
              <a:off x="2095018" y="4414800"/>
              <a:ext cx="302870" cy="1349842"/>
            </a:xfrm>
            <a:prstGeom prst="leftBrace">
              <a:avLst/>
            </a:prstGeom>
            <a:ln w="222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2" name="TextBox 61">
            <a:extLst>
              <a:ext uri="{FF2B5EF4-FFF2-40B4-BE49-F238E27FC236}">
                <a16:creationId xmlns:a16="http://schemas.microsoft.com/office/drawing/2014/main" id="{AEA64361-6D20-F191-E6A4-7C3C20AADC1C}"/>
              </a:ext>
            </a:extLst>
          </p:cNvPr>
          <p:cNvSpPr txBox="1"/>
          <p:nvPr/>
        </p:nvSpPr>
        <p:spPr>
          <a:xfrm>
            <a:off x="1266209" y="2248850"/>
            <a:ext cx="1763332" cy="492443"/>
          </a:xfrm>
          <a:prstGeom prst="rect">
            <a:avLst/>
          </a:prstGeom>
          <a:noFill/>
        </p:spPr>
        <p:txBody>
          <a:bodyPr wrap="square">
            <a:spAutoFit/>
          </a:bodyPr>
          <a:lstStyle/>
          <a:p>
            <a:r>
              <a:rPr lang="en-US" sz="1300" spc="-30" dirty="0">
                <a:solidFill>
                  <a:schemeClr val="tx2"/>
                </a:solidFill>
              </a:rPr>
              <a:t>Upgrade Fee to AVM</a:t>
            </a:r>
            <a:br>
              <a:rPr lang="en-US" sz="1300" spc="-30" dirty="0">
                <a:solidFill>
                  <a:schemeClr val="tx2"/>
                </a:solidFill>
              </a:rPr>
            </a:br>
            <a:r>
              <a:rPr lang="en-US" sz="1300" spc="-30" dirty="0">
                <a:solidFill>
                  <a:schemeClr val="tx2"/>
                </a:solidFill>
              </a:rPr>
              <a:t>+ PCR Ext = $60</a:t>
            </a:r>
          </a:p>
        </p:txBody>
      </p:sp>
      <p:sp>
        <p:nvSpPr>
          <p:cNvPr id="63" name="TextBox 62">
            <a:extLst>
              <a:ext uri="{FF2B5EF4-FFF2-40B4-BE49-F238E27FC236}">
                <a16:creationId xmlns:a16="http://schemas.microsoft.com/office/drawing/2014/main" id="{318C3B54-346E-0E33-33AE-E3D53E7F4307}"/>
              </a:ext>
            </a:extLst>
          </p:cNvPr>
          <p:cNvSpPr txBox="1"/>
          <p:nvPr/>
        </p:nvSpPr>
        <p:spPr>
          <a:xfrm>
            <a:off x="1323359" y="3511176"/>
            <a:ext cx="1763332" cy="692497"/>
          </a:xfrm>
          <a:prstGeom prst="rect">
            <a:avLst/>
          </a:prstGeom>
          <a:noFill/>
        </p:spPr>
        <p:txBody>
          <a:bodyPr wrap="square">
            <a:spAutoFit/>
          </a:bodyPr>
          <a:lstStyle/>
          <a:p>
            <a:r>
              <a:rPr lang="en-US" sz="1300" spc="-30" dirty="0">
                <a:solidFill>
                  <a:schemeClr val="tx2"/>
                </a:solidFill>
              </a:rPr>
              <a:t>Upgrade Fee from AVM + PCR Ext to Class Eval = $70</a:t>
            </a:r>
          </a:p>
        </p:txBody>
      </p:sp>
      <p:sp>
        <p:nvSpPr>
          <p:cNvPr id="64" name="TextBox 63">
            <a:extLst>
              <a:ext uri="{FF2B5EF4-FFF2-40B4-BE49-F238E27FC236}">
                <a16:creationId xmlns:a16="http://schemas.microsoft.com/office/drawing/2014/main" id="{B515B464-E461-8DA4-900A-49729D315141}"/>
              </a:ext>
            </a:extLst>
          </p:cNvPr>
          <p:cNvSpPr txBox="1"/>
          <p:nvPr/>
        </p:nvSpPr>
        <p:spPr>
          <a:xfrm>
            <a:off x="1266209" y="5065359"/>
            <a:ext cx="1763332" cy="292388"/>
          </a:xfrm>
          <a:prstGeom prst="rect">
            <a:avLst/>
          </a:prstGeom>
          <a:noFill/>
        </p:spPr>
        <p:txBody>
          <a:bodyPr wrap="square">
            <a:spAutoFit/>
          </a:bodyPr>
          <a:lstStyle/>
          <a:p>
            <a:r>
              <a:rPr lang="en-US" sz="1300" spc="-30" dirty="0">
                <a:solidFill>
                  <a:schemeClr val="tx2"/>
                </a:solidFill>
              </a:rPr>
              <a:t>Upgrade Fee = $125</a:t>
            </a:r>
          </a:p>
        </p:txBody>
      </p:sp>
      <p:sp>
        <p:nvSpPr>
          <p:cNvPr id="65" name="TextBox 64">
            <a:extLst>
              <a:ext uri="{FF2B5EF4-FFF2-40B4-BE49-F238E27FC236}">
                <a16:creationId xmlns:a16="http://schemas.microsoft.com/office/drawing/2014/main" id="{C83E82C1-4BC9-68A6-FDC3-D0B425F04FE3}"/>
              </a:ext>
            </a:extLst>
          </p:cNvPr>
          <p:cNvSpPr txBox="1"/>
          <p:nvPr/>
        </p:nvSpPr>
        <p:spPr>
          <a:xfrm>
            <a:off x="9104826" y="2258794"/>
            <a:ext cx="1891558" cy="492443"/>
          </a:xfrm>
          <a:prstGeom prst="rect">
            <a:avLst/>
          </a:prstGeom>
          <a:noFill/>
        </p:spPr>
        <p:txBody>
          <a:bodyPr wrap="square">
            <a:spAutoFit/>
          </a:bodyPr>
          <a:lstStyle/>
          <a:p>
            <a:r>
              <a:rPr lang="en-US" sz="1300" spc="-30" dirty="0">
                <a:solidFill>
                  <a:schemeClr val="tx2"/>
                </a:solidFill>
              </a:rPr>
              <a:t>Upgrade Fee to AVM + PCR Int = $75</a:t>
            </a:r>
          </a:p>
        </p:txBody>
      </p:sp>
      <p:sp>
        <p:nvSpPr>
          <p:cNvPr id="66" name="TextBox 65">
            <a:extLst>
              <a:ext uri="{FF2B5EF4-FFF2-40B4-BE49-F238E27FC236}">
                <a16:creationId xmlns:a16="http://schemas.microsoft.com/office/drawing/2014/main" id="{F5635772-DFC6-E183-11B9-4427B653861D}"/>
              </a:ext>
            </a:extLst>
          </p:cNvPr>
          <p:cNvSpPr txBox="1"/>
          <p:nvPr/>
        </p:nvSpPr>
        <p:spPr>
          <a:xfrm>
            <a:off x="9104826" y="3506738"/>
            <a:ext cx="1763332" cy="692497"/>
          </a:xfrm>
          <a:prstGeom prst="rect">
            <a:avLst/>
          </a:prstGeom>
          <a:noFill/>
        </p:spPr>
        <p:txBody>
          <a:bodyPr wrap="square">
            <a:spAutoFit/>
          </a:bodyPr>
          <a:lstStyle/>
          <a:p>
            <a:r>
              <a:rPr lang="en-US" sz="1300" spc="-30" dirty="0">
                <a:solidFill>
                  <a:schemeClr val="tx2"/>
                </a:solidFill>
              </a:rPr>
              <a:t>Upgrade Fee from AVM + PCR Int to Class Eval + $85</a:t>
            </a:r>
          </a:p>
        </p:txBody>
      </p:sp>
      <p:sp>
        <p:nvSpPr>
          <p:cNvPr id="67" name="TextBox 66">
            <a:extLst>
              <a:ext uri="{FF2B5EF4-FFF2-40B4-BE49-F238E27FC236}">
                <a16:creationId xmlns:a16="http://schemas.microsoft.com/office/drawing/2014/main" id="{71276E3E-127F-9FE1-56CB-4775381918A7}"/>
              </a:ext>
            </a:extLst>
          </p:cNvPr>
          <p:cNvSpPr txBox="1"/>
          <p:nvPr/>
        </p:nvSpPr>
        <p:spPr>
          <a:xfrm>
            <a:off x="9104826" y="5048919"/>
            <a:ext cx="1763332" cy="292388"/>
          </a:xfrm>
          <a:prstGeom prst="rect">
            <a:avLst/>
          </a:prstGeom>
          <a:noFill/>
        </p:spPr>
        <p:txBody>
          <a:bodyPr wrap="square">
            <a:spAutoFit/>
          </a:bodyPr>
          <a:lstStyle/>
          <a:p>
            <a:r>
              <a:rPr lang="en-US" sz="1300" spc="-30" dirty="0">
                <a:solidFill>
                  <a:schemeClr val="tx2"/>
                </a:solidFill>
              </a:rPr>
              <a:t>Upgrade Fee + $125</a:t>
            </a:r>
          </a:p>
        </p:txBody>
      </p:sp>
    </p:spTree>
    <p:extLst>
      <p:ext uri="{BB962C8B-B14F-4D97-AF65-F5344CB8AC3E}">
        <p14:creationId xmlns:p14="http://schemas.microsoft.com/office/powerpoint/2010/main" val="269393222"/>
      </p:ext>
    </p:extLst>
  </p:cSld>
  <p:clrMapOvr>
    <a:masterClrMapping/>
  </p:clrMapOvr>
</p:sld>
</file>

<file path=ppt/theme/theme1.xml><?xml version="1.0" encoding="utf-8"?>
<a:theme xmlns:a="http://schemas.openxmlformats.org/drawingml/2006/main" name="Office Theme">
  <a:themeElements>
    <a:clrScheme name="Custom 11">
      <a:dk1>
        <a:srgbClr val="313131"/>
      </a:dk1>
      <a:lt1>
        <a:sysClr val="window" lastClr="FFFFFF"/>
      </a:lt1>
      <a:dk2>
        <a:srgbClr val="0E2841"/>
      </a:dk2>
      <a:lt2>
        <a:srgbClr val="E8E8E8"/>
      </a:lt2>
      <a:accent1>
        <a:srgbClr val="061834"/>
      </a:accent1>
      <a:accent2>
        <a:srgbClr val="003E90"/>
      </a:accent2>
      <a:accent3>
        <a:srgbClr val="F0F6F7"/>
      </a:accent3>
      <a:accent4>
        <a:srgbClr val="566A6F"/>
      </a:accent4>
      <a:accent5>
        <a:srgbClr val="9AA4A6"/>
      </a:accent5>
      <a:accent6>
        <a:srgbClr val="D7DADD"/>
      </a:accent6>
      <a:hlink>
        <a:srgbClr val="F9F9F9"/>
      </a:hlink>
      <a:folHlink>
        <a:srgbClr val="85C341"/>
      </a:folHlink>
    </a:clrScheme>
    <a:fontScheme name="Class Valuation 1">
      <a:majorFont>
        <a:latin typeface="Geologica ExtraLight"/>
        <a:ea typeface=""/>
        <a:cs typeface=""/>
      </a:majorFont>
      <a:minorFont>
        <a:latin typeface="Geologica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1069</TotalTime>
  <Words>1475</Words>
  <Application>Microsoft Macintosh PowerPoint</Application>
  <PresentationFormat>Widescreen</PresentationFormat>
  <Paragraphs>221</Paragraphs>
  <Slides>19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Geologica</vt:lpstr>
      <vt:lpstr>Geologica Light</vt:lpstr>
      <vt:lpstr>Aptos</vt:lpstr>
      <vt:lpstr>Geologica Medium</vt:lpstr>
      <vt:lpstr>Arial</vt:lpstr>
      <vt:lpstr>Geologica ExtraLight</vt:lpstr>
      <vt:lpstr>Office Theme</vt:lpstr>
      <vt:lpstr>Alternate Valuation Product Suite</vt:lpstr>
      <vt:lpstr>Products</vt:lpstr>
      <vt:lpstr>Class Valuation Alt. Product Fees</vt:lpstr>
      <vt:lpstr>Borrower Led Inspection Explanation</vt:lpstr>
      <vt:lpstr>Borrower Led Inspection Example</vt:lpstr>
      <vt:lpstr>Class Valuation Analysis Explanation</vt:lpstr>
      <vt:lpstr>Class Valuation Analysis (CVA) Example</vt:lpstr>
      <vt:lpstr>Alt. Valuation Standard Product Cascade</vt:lpstr>
      <vt:lpstr>Alternative Valuation Standard Cascade</vt:lpstr>
      <vt:lpstr>Alternative Valuation Borrower Led Inspection Cascade</vt:lpstr>
      <vt:lpstr>AVM Example</vt:lpstr>
      <vt:lpstr>PCR Example</vt:lpstr>
      <vt:lpstr>Limited Class Evaluation</vt:lpstr>
      <vt:lpstr>Class Evaluation</vt:lpstr>
      <vt:lpstr>Class Evaluation Process</vt:lpstr>
      <vt:lpstr>Class Evaluation Process</vt:lpstr>
      <vt:lpstr>Class Evaluation Process</vt:lpstr>
      <vt:lpstr>Class Evaluation Process</vt:lpstr>
      <vt:lpstr>Limited Desktop Example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 Geiger</dc:creator>
  <cp:lastModifiedBy>Marty Hamilton</cp:lastModifiedBy>
  <cp:revision>16</cp:revision>
  <dcterms:created xsi:type="dcterms:W3CDTF">2025-04-24T13:25:45Z</dcterms:created>
  <dcterms:modified xsi:type="dcterms:W3CDTF">2025-05-08T20:19:15Z</dcterms:modified>
</cp:coreProperties>
</file>